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0" r:id="rId3"/>
    <p:sldId id="257" r:id="rId4"/>
    <p:sldId id="259" r:id="rId5"/>
    <p:sldId id="261" r:id="rId6"/>
    <p:sldId id="272" r:id="rId7"/>
    <p:sldId id="258" r:id="rId8"/>
    <p:sldId id="260" r:id="rId9"/>
    <p:sldId id="262" r:id="rId10"/>
    <p:sldId id="263" r:id="rId11"/>
    <p:sldId id="265" r:id="rId12"/>
    <p:sldId id="264" r:id="rId13"/>
    <p:sldId id="266" r:id="rId14"/>
    <p:sldId id="269" r:id="rId15"/>
    <p:sldId id="267" r:id="rId16"/>
    <p:sldId id="268" r:id="rId17"/>
    <p:sldId id="271"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84" d="100"/>
          <a:sy n="84" d="100"/>
        </p:scale>
        <p:origin x="643"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gif>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2C22F-D06A-450D-5822-72C0A3B035B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780062D-6941-3DE8-0C82-D1984AE0E6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12B492-67E1-550E-2654-4FB9A66335D3}"/>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A9B93C93-8F3B-566D-306C-0BE101680F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DF3D77-FF6C-E1C3-DB17-2125081C87EC}"/>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790639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879DFA-D50A-6105-503A-F2B94243C35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4270812-E3E0-7024-10E5-1C5092F016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50ED93-3E9F-C17B-BE17-30C40DE999A4}"/>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D6EDF34D-447E-0AD9-893A-736966872A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AAD6D4-FD4F-8E9C-4722-9368768A3A93}"/>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556003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5D4295B-3782-FB66-8E49-2F1B5505BAC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4285BA-7FD2-C1C5-6A65-D6E7858A67D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D5168A-047B-293A-52B5-753805885DF5}"/>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8B2CFDA8-5FAE-7258-D5A4-B54DDFCE3D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74A885-983E-3CE2-D086-63E71DF474BF}"/>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1054523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07AAD-B9E9-BA5C-26A3-7F7C208EAA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24C9F70-78BC-FDC3-6380-58422D030B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D6D889-355F-367D-F5AD-03C82022AC31}"/>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C0D44757-DEA1-D1EA-3709-7239EDB302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AAFB6D-074F-017B-AF69-C068B5E112A1}"/>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26710790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88DD5-0722-D107-5217-66BE816389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09A2DF-8FFA-29F7-D1C1-B7EB4904E5D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1A9CE1-F1EB-A04F-846A-B62C44AD8CBD}"/>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E7598666-E90E-E117-9248-BD8888D278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F91685-E2BA-DC05-24D0-65537FB68C42}"/>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3912580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1C5A03-81B7-6807-6DBC-DDD0464A17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8E47329-31F3-F9F1-FF62-333D88896FC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9F37442-29D4-A065-FEFC-5272D6E6B6E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0641AFC-9030-D8DB-A423-703D6E700F9E}"/>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6" name="Footer Placeholder 5">
            <a:extLst>
              <a:ext uri="{FF2B5EF4-FFF2-40B4-BE49-F238E27FC236}">
                <a16:creationId xmlns:a16="http://schemas.microsoft.com/office/drawing/2014/main" id="{97C1C081-7935-010D-6C7B-CE54EFAC1B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2821C-5DED-0742-6E37-B6199498216B}"/>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4437534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40162-D950-0D03-38D5-8CD35DF60F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3BAE495-E8AD-D0BB-BD6D-B0016E948E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7F6840-D10A-8914-9C2A-8D283129636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2A670CC-4ED0-DB30-F31C-565B9505EAD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0B26DC-F5D3-1486-088D-61BAEDC000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DB49FAF-DF6F-C14B-7CB5-C2D39C17CC37}"/>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8" name="Footer Placeholder 7">
            <a:extLst>
              <a:ext uri="{FF2B5EF4-FFF2-40B4-BE49-F238E27FC236}">
                <a16:creationId xmlns:a16="http://schemas.microsoft.com/office/drawing/2014/main" id="{C8F8AB0A-4CD2-944A-2A74-9A177507ED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5BA286-B5E3-52B2-0B58-74EADCD2A25D}"/>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37245376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64AE3-8E97-12C6-6110-E7D90D3AC68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4924135-283E-A0EB-9696-4410DA63DE72}"/>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4" name="Footer Placeholder 3">
            <a:extLst>
              <a:ext uri="{FF2B5EF4-FFF2-40B4-BE49-F238E27FC236}">
                <a16:creationId xmlns:a16="http://schemas.microsoft.com/office/drawing/2014/main" id="{0F66B800-FC86-E411-F889-4B2A8A6E914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0B5E93-C60A-9399-D2F6-F3AD6C8E53B9}"/>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2134452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0FDD5-C82F-E3E1-9640-85A1FC387FC3}"/>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3" name="Footer Placeholder 2">
            <a:extLst>
              <a:ext uri="{FF2B5EF4-FFF2-40B4-BE49-F238E27FC236}">
                <a16:creationId xmlns:a16="http://schemas.microsoft.com/office/drawing/2014/main" id="{186C055F-311F-478D-0F2B-46719B9B92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ADD13A-E11E-CE7A-88E4-34D136F10DA0}"/>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1171479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D9A975-4ACC-88BE-235F-CE755D8684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110776-032F-FDE2-D726-9CD49FE03D7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08FA6EF-8880-8189-489E-BC3024BE33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A421F7-0576-8923-030D-2D14CC5B3C68}"/>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6" name="Footer Placeholder 5">
            <a:extLst>
              <a:ext uri="{FF2B5EF4-FFF2-40B4-BE49-F238E27FC236}">
                <a16:creationId xmlns:a16="http://schemas.microsoft.com/office/drawing/2014/main" id="{65B2158D-7499-9C78-E65B-93F190DEC5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44BFBA-7B9E-ADF9-7DAD-3BC4C66BB84C}"/>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2572296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11EC1-6591-279D-A739-6A7540B0D6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50FC00-E894-B76D-9902-5BCBF19BCA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27687AD-3F0B-1B06-3B17-F890D17F12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36B8B21-D0EA-0C7E-7D71-D71745E814E7}"/>
              </a:ext>
            </a:extLst>
          </p:cNvPr>
          <p:cNvSpPr>
            <a:spLocks noGrp="1"/>
          </p:cNvSpPr>
          <p:nvPr>
            <p:ph type="dt" sz="half" idx="10"/>
          </p:nvPr>
        </p:nvSpPr>
        <p:spPr/>
        <p:txBody>
          <a:bodyPr/>
          <a:lstStyle/>
          <a:p>
            <a:fld id="{6EC83ABB-9F61-4A63-8844-34A9E2CB80C2}" type="datetimeFigureOut">
              <a:rPr lang="en-US" smtClean="0"/>
              <a:t>4/27/2024</a:t>
            </a:fld>
            <a:endParaRPr lang="en-US"/>
          </a:p>
        </p:txBody>
      </p:sp>
      <p:sp>
        <p:nvSpPr>
          <p:cNvPr id="6" name="Footer Placeholder 5">
            <a:extLst>
              <a:ext uri="{FF2B5EF4-FFF2-40B4-BE49-F238E27FC236}">
                <a16:creationId xmlns:a16="http://schemas.microsoft.com/office/drawing/2014/main" id="{E9446A8B-A201-54A9-F82C-E821E0FC87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EF4595-9C6D-D36E-8298-D6304EC7951F}"/>
              </a:ext>
            </a:extLst>
          </p:cNvPr>
          <p:cNvSpPr>
            <a:spLocks noGrp="1"/>
          </p:cNvSpPr>
          <p:nvPr>
            <p:ph type="sldNum" sz="quarter" idx="12"/>
          </p:nvPr>
        </p:nvSpPr>
        <p:spPr/>
        <p:txBody>
          <a:bodyPr/>
          <a:lstStyle/>
          <a:p>
            <a:fld id="{FD994F66-B543-4237-AFBC-C09FCDE57F95}" type="slidenum">
              <a:rPr lang="en-US" smtClean="0"/>
              <a:t>‹#›</a:t>
            </a:fld>
            <a:endParaRPr lang="en-US"/>
          </a:p>
        </p:txBody>
      </p:sp>
    </p:spTree>
    <p:extLst>
      <p:ext uri="{BB962C8B-B14F-4D97-AF65-F5344CB8AC3E}">
        <p14:creationId xmlns:p14="http://schemas.microsoft.com/office/powerpoint/2010/main" val="3836091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925C42-7297-B21C-8141-E338844E58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5F7F8FF-F4CF-6F5E-DB47-8CE1030D4FA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C916A3-1107-F385-DBBB-A55FA36B4F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C83ABB-9F61-4A63-8844-34A9E2CB80C2}" type="datetimeFigureOut">
              <a:rPr lang="en-US" smtClean="0"/>
              <a:t>4/27/2024</a:t>
            </a:fld>
            <a:endParaRPr lang="en-US"/>
          </a:p>
        </p:txBody>
      </p:sp>
      <p:sp>
        <p:nvSpPr>
          <p:cNvPr id="5" name="Footer Placeholder 4">
            <a:extLst>
              <a:ext uri="{FF2B5EF4-FFF2-40B4-BE49-F238E27FC236}">
                <a16:creationId xmlns:a16="http://schemas.microsoft.com/office/drawing/2014/main" id="{6D00D999-A300-C469-89AB-ECB410B1416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0AB0D4-A33C-52CF-7DEE-B1491F2CDFA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994F66-B543-4237-AFBC-C09FCDE57F95}" type="slidenum">
              <a:rPr lang="en-US" smtClean="0"/>
              <a:t>‹#›</a:t>
            </a:fld>
            <a:endParaRPr lang="en-US"/>
          </a:p>
        </p:txBody>
      </p:sp>
    </p:spTree>
    <p:extLst>
      <p:ext uri="{BB962C8B-B14F-4D97-AF65-F5344CB8AC3E}">
        <p14:creationId xmlns:p14="http://schemas.microsoft.com/office/powerpoint/2010/main" val="37694588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msamwelmollel/swahili_llama"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huggingface.co/Mollel"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keras.io/api/keras_nlp/models/gemma/gemma_tokenizer/"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keras.io/api/keras_nlp/models/gemma/gemma_tokenizer/"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mailto:davisdavid179@gmail.com" TargetMode="External"/><Relationship Id="rId2" Type="http://schemas.openxmlformats.org/officeDocument/2006/relationships/hyperlink" Target="mailto:msamwelmollel@gmail.com" TargetMode="External"/><Relationship Id="rId1" Type="http://schemas.openxmlformats.org/officeDocument/2006/relationships/slideLayout" Target="../slideLayouts/slideLayout2.xml"/><Relationship Id="rId4" Type="http://schemas.openxmlformats.org/officeDocument/2006/relationships/hyperlink" Target="mailto:prosperitypaulking@gmail.com"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C4A1737-CE19-9813-C7B7-DCA107F279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04860" y="45840"/>
            <a:ext cx="2664000" cy="2664000"/>
          </a:xfrm>
          <a:prstGeom prst="rect">
            <a:avLst/>
          </a:prstGeom>
        </p:spPr>
      </p:pic>
      <p:sp>
        <p:nvSpPr>
          <p:cNvPr id="2" name="Title 1">
            <a:extLst>
              <a:ext uri="{FF2B5EF4-FFF2-40B4-BE49-F238E27FC236}">
                <a16:creationId xmlns:a16="http://schemas.microsoft.com/office/drawing/2014/main" id="{BB031AB3-BC1E-AC41-FB7F-8F0AA518835A}"/>
              </a:ext>
            </a:extLst>
          </p:cNvPr>
          <p:cNvSpPr>
            <a:spLocks noGrp="1"/>
          </p:cNvSpPr>
          <p:nvPr>
            <p:ph type="ctrTitle"/>
          </p:nvPr>
        </p:nvSpPr>
        <p:spPr/>
        <p:txBody>
          <a:bodyPr/>
          <a:lstStyle/>
          <a:p>
            <a:r>
              <a:rPr lang="en-GB" dirty="0"/>
              <a:t>Swahili - LLM</a:t>
            </a:r>
            <a:endParaRPr lang="en-US" dirty="0"/>
          </a:p>
        </p:txBody>
      </p:sp>
      <p:sp>
        <p:nvSpPr>
          <p:cNvPr id="3" name="Subtitle 2">
            <a:extLst>
              <a:ext uri="{FF2B5EF4-FFF2-40B4-BE49-F238E27FC236}">
                <a16:creationId xmlns:a16="http://schemas.microsoft.com/office/drawing/2014/main" id="{B95BCA25-5FB8-A0CF-D65A-D0C0BEA867BF}"/>
              </a:ext>
            </a:extLst>
          </p:cNvPr>
          <p:cNvSpPr>
            <a:spLocks noGrp="1"/>
          </p:cNvSpPr>
          <p:nvPr>
            <p:ph type="subTitle" idx="1"/>
          </p:nvPr>
        </p:nvSpPr>
        <p:spPr/>
        <p:txBody>
          <a:bodyPr>
            <a:normAutofit/>
          </a:bodyPr>
          <a:lstStyle/>
          <a:p>
            <a:r>
              <a:rPr lang="en-GB" sz="2800" dirty="0">
                <a:solidFill>
                  <a:schemeClr val="accent1"/>
                </a:solidFill>
              </a:rPr>
              <a:t>Dr Michael Mollel (PhD)</a:t>
            </a:r>
            <a:endParaRPr lang="en-US" sz="2800" dirty="0">
              <a:solidFill>
                <a:schemeClr val="accent1"/>
              </a:solidFill>
            </a:endParaRPr>
          </a:p>
        </p:txBody>
      </p:sp>
      <p:sp>
        <p:nvSpPr>
          <p:cNvPr id="6" name="Subtitle 2">
            <a:extLst>
              <a:ext uri="{FF2B5EF4-FFF2-40B4-BE49-F238E27FC236}">
                <a16:creationId xmlns:a16="http://schemas.microsoft.com/office/drawing/2014/main" id="{D8AACD24-103E-CB5D-4BE8-49170ADF10A9}"/>
              </a:ext>
            </a:extLst>
          </p:cNvPr>
          <p:cNvSpPr txBox="1">
            <a:spLocks/>
          </p:cNvSpPr>
          <p:nvPr/>
        </p:nvSpPr>
        <p:spPr>
          <a:xfrm>
            <a:off x="1403445" y="5809397"/>
            <a:ext cx="9144000" cy="746077"/>
          </a:xfrm>
          <a:prstGeom prst="rect">
            <a:avLst/>
          </a:prstGeom>
        </p:spPr>
        <p:txBody>
          <a:bodyPr vert="horz" lIns="91440" tIns="45720" rIns="91440" bIns="45720" rtlCol="0">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GB" dirty="0"/>
              <a:t>Link to the project: </a:t>
            </a:r>
            <a:r>
              <a:rPr lang="en-GB" dirty="0">
                <a:hlinkClick r:id="rId3"/>
              </a:rPr>
              <a:t>GitHub</a:t>
            </a:r>
            <a:endParaRPr lang="en-GB" dirty="0"/>
          </a:p>
          <a:p>
            <a:r>
              <a:rPr lang="en-GB" dirty="0"/>
              <a:t>Link to the model: </a:t>
            </a:r>
            <a:r>
              <a:rPr lang="en-GB" dirty="0">
                <a:hlinkClick r:id="rId4"/>
              </a:rPr>
              <a:t>HF</a:t>
            </a:r>
            <a:endParaRPr lang="en-US" dirty="0"/>
          </a:p>
        </p:txBody>
      </p:sp>
    </p:spTree>
    <p:extLst>
      <p:ext uri="{BB962C8B-B14F-4D97-AF65-F5344CB8AC3E}">
        <p14:creationId xmlns:p14="http://schemas.microsoft.com/office/powerpoint/2010/main" val="1248858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Vocabulary Expansion</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7465327" cy="5715039"/>
          </a:xfrm>
        </p:spPr>
        <p:txBody>
          <a:bodyPr>
            <a:normAutofit/>
          </a:bodyPr>
          <a:lstStyle/>
          <a:p>
            <a:pPr marL="514350" indent="-514350" algn="just">
              <a:lnSpc>
                <a:spcPct val="100000"/>
              </a:lnSpc>
              <a:buFont typeface="+mj-lt"/>
              <a:buAutoNum type="alphaLcParenR"/>
            </a:pPr>
            <a:r>
              <a:rPr lang="en-US" dirty="0"/>
              <a:t>Get your text corpus (Dataset approx. more than 1B words)</a:t>
            </a:r>
          </a:p>
          <a:p>
            <a:pPr marL="514350" indent="-514350" algn="just">
              <a:lnSpc>
                <a:spcPct val="100000"/>
              </a:lnSpc>
              <a:buFont typeface="+mj-lt"/>
              <a:buAutoNum type="alphaLcParenR"/>
            </a:pPr>
            <a:r>
              <a:rPr lang="en-US" dirty="0"/>
              <a:t>Train dataset with tokenizer model (</a:t>
            </a:r>
            <a:r>
              <a:rPr lang="en-US" b="1" dirty="0" err="1"/>
              <a:t>LLaMA</a:t>
            </a:r>
            <a:r>
              <a:rPr lang="en-US" b="1" dirty="0"/>
              <a:t> 2, LLaMA3, Gemma – Sentence Piece Model</a:t>
            </a:r>
            <a:r>
              <a:rPr lang="en-US" dirty="0"/>
              <a:t>)</a:t>
            </a:r>
            <a:r>
              <a:rPr lang="en-US" sz="3600" dirty="0"/>
              <a:t> </a:t>
            </a:r>
            <a:r>
              <a:rPr lang="en-US" dirty="0">
                <a:hlinkClick r:id="rId2"/>
              </a:rPr>
              <a:t>link</a:t>
            </a:r>
            <a:r>
              <a:rPr lang="en-US" sz="2000" dirty="0"/>
              <a:t>.</a:t>
            </a:r>
          </a:p>
          <a:p>
            <a:pPr marL="514350" indent="-514350" algn="just">
              <a:lnSpc>
                <a:spcPct val="100000"/>
              </a:lnSpc>
              <a:buFont typeface="+mj-lt"/>
              <a:buAutoNum type="alphaLcParenR"/>
            </a:pPr>
            <a:r>
              <a:rPr lang="en-US" dirty="0"/>
              <a:t>Merge the trained tokenizer with the original Foundation model tokenizer by taking the union of vocabularies</a:t>
            </a:r>
          </a:p>
          <a:p>
            <a:pPr marL="514350" indent="-514350" algn="just">
              <a:lnSpc>
                <a:spcPct val="100000"/>
              </a:lnSpc>
              <a:buFont typeface="+mj-lt"/>
              <a:buAutoNum type="alphaLcParenR"/>
            </a:pPr>
            <a:r>
              <a:rPr lang="en-US" dirty="0"/>
              <a:t>Resize LLM's word embeddings and language model head for the new merged vocabulary size</a:t>
            </a:r>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pic>
        <p:nvPicPr>
          <p:cNvPr id="6" name="Picture 5">
            <a:extLst>
              <a:ext uri="{FF2B5EF4-FFF2-40B4-BE49-F238E27FC236}">
                <a16:creationId xmlns:a16="http://schemas.microsoft.com/office/drawing/2014/main" id="{5CB66F2E-E3EC-FECD-E1A9-CB70F26C95F4}"/>
              </a:ext>
            </a:extLst>
          </p:cNvPr>
          <p:cNvPicPr>
            <a:picLocks noChangeAspect="1"/>
          </p:cNvPicPr>
          <p:nvPr/>
        </p:nvPicPr>
        <p:blipFill>
          <a:blip r:embed="rId4"/>
          <a:stretch>
            <a:fillRect/>
          </a:stretch>
        </p:blipFill>
        <p:spPr>
          <a:xfrm>
            <a:off x="8265446" y="3995872"/>
            <a:ext cx="3921714" cy="2880000"/>
          </a:xfrm>
          <a:prstGeom prst="rect">
            <a:avLst/>
          </a:prstGeom>
        </p:spPr>
      </p:pic>
      <p:pic>
        <p:nvPicPr>
          <p:cNvPr id="7" name="Picture 6">
            <a:extLst>
              <a:ext uri="{FF2B5EF4-FFF2-40B4-BE49-F238E27FC236}">
                <a16:creationId xmlns:a16="http://schemas.microsoft.com/office/drawing/2014/main" id="{1AA7AA19-2F09-A436-A958-46215F865431}"/>
              </a:ext>
            </a:extLst>
          </p:cNvPr>
          <p:cNvPicPr>
            <a:picLocks noChangeAspect="1"/>
          </p:cNvPicPr>
          <p:nvPr/>
        </p:nvPicPr>
        <p:blipFill>
          <a:blip r:embed="rId5"/>
          <a:stretch>
            <a:fillRect/>
          </a:stretch>
        </p:blipFill>
        <p:spPr>
          <a:xfrm>
            <a:off x="7910591" y="1152000"/>
            <a:ext cx="4276569" cy="2880000"/>
          </a:xfrm>
          <a:prstGeom prst="rect">
            <a:avLst/>
          </a:prstGeom>
        </p:spPr>
      </p:pic>
      <p:sp>
        <p:nvSpPr>
          <p:cNvPr id="8" name="Rectangle 7">
            <a:extLst>
              <a:ext uri="{FF2B5EF4-FFF2-40B4-BE49-F238E27FC236}">
                <a16:creationId xmlns:a16="http://schemas.microsoft.com/office/drawing/2014/main" id="{A58FF984-75B1-5E3F-0893-F31CB7DEB141}"/>
              </a:ext>
            </a:extLst>
          </p:cNvPr>
          <p:cNvSpPr/>
          <p:nvPr/>
        </p:nvSpPr>
        <p:spPr>
          <a:xfrm>
            <a:off x="9840036" y="2174543"/>
            <a:ext cx="586854" cy="1865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dirty="0">
                <a:solidFill>
                  <a:schemeClr val="tx1"/>
                </a:solidFill>
              </a:rPr>
              <a:t>Swahili</a:t>
            </a:r>
            <a:endParaRPr lang="en-US" sz="1100" dirty="0">
              <a:solidFill>
                <a:schemeClr val="tx1"/>
              </a:solidFill>
            </a:endParaRPr>
          </a:p>
        </p:txBody>
      </p:sp>
      <p:sp>
        <p:nvSpPr>
          <p:cNvPr id="9" name="Rectangle 8">
            <a:extLst>
              <a:ext uri="{FF2B5EF4-FFF2-40B4-BE49-F238E27FC236}">
                <a16:creationId xmlns:a16="http://schemas.microsoft.com/office/drawing/2014/main" id="{83DC6813-DD32-CECB-A723-5F156A4AA0EF}"/>
              </a:ext>
            </a:extLst>
          </p:cNvPr>
          <p:cNvSpPr/>
          <p:nvPr/>
        </p:nvSpPr>
        <p:spPr>
          <a:xfrm>
            <a:off x="8967788" y="3614198"/>
            <a:ext cx="2068699" cy="1865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dirty="0">
                <a:solidFill>
                  <a:schemeClr val="tx1"/>
                </a:solidFill>
              </a:rPr>
              <a:t>Test with Swahili datasets</a:t>
            </a:r>
            <a:endParaRPr lang="en-US" sz="1100" dirty="0">
              <a:solidFill>
                <a:schemeClr val="tx1"/>
              </a:solidFill>
            </a:endParaRPr>
          </a:p>
        </p:txBody>
      </p:sp>
      <p:sp>
        <p:nvSpPr>
          <p:cNvPr id="10" name="Rectangle 9">
            <a:extLst>
              <a:ext uri="{FF2B5EF4-FFF2-40B4-BE49-F238E27FC236}">
                <a16:creationId xmlns:a16="http://schemas.microsoft.com/office/drawing/2014/main" id="{D00502BC-B7CE-03D9-9088-2BB2BBD18E5B}"/>
              </a:ext>
            </a:extLst>
          </p:cNvPr>
          <p:cNvSpPr/>
          <p:nvPr/>
        </p:nvSpPr>
        <p:spPr>
          <a:xfrm>
            <a:off x="9324978" y="6503182"/>
            <a:ext cx="1754375" cy="1881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dirty="0">
                <a:solidFill>
                  <a:schemeClr val="tx1"/>
                </a:solidFill>
              </a:rPr>
              <a:t>Test with Swahili datasets</a:t>
            </a:r>
            <a:endParaRPr lang="en-US" sz="1100" dirty="0">
              <a:solidFill>
                <a:schemeClr val="tx1"/>
              </a:solidFill>
            </a:endParaRPr>
          </a:p>
        </p:txBody>
      </p:sp>
      <p:sp>
        <p:nvSpPr>
          <p:cNvPr id="11" name="Rectangle 10">
            <a:extLst>
              <a:ext uri="{FF2B5EF4-FFF2-40B4-BE49-F238E27FC236}">
                <a16:creationId xmlns:a16="http://schemas.microsoft.com/office/drawing/2014/main" id="{0FCB7C13-E225-CDDA-2D56-F6936C7D7D00}"/>
              </a:ext>
            </a:extLst>
          </p:cNvPr>
          <p:cNvSpPr/>
          <p:nvPr/>
        </p:nvSpPr>
        <p:spPr>
          <a:xfrm>
            <a:off x="10024812" y="4835315"/>
            <a:ext cx="540000" cy="1865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Swahili</a:t>
            </a:r>
            <a:endParaRPr lang="en-US" sz="900" dirty="0">
              <a:solidFill>
                <a:schemeClr val="tx1"/>
              </a:solidFill>
            </a:endParaRPr>
          </a:p>
        </p:txBody>
      </p:sp>
    </p:spTree>
    <p:extLst>
      <p:ext uri="{BB962C8B-B14F-4D97-AF65-F5344CB8AC3E}">
        <p14:creationId xmlns:p14="http://schemas.microsoft.com/office/powerpoint/2010/main" val="1605231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Vocabulary Expansion</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7465327" cy="5715039"/>
          </a:xfrm>
        </p:spPr>
        <p:txBody>
          <a:bodyPr>
            <a:normAutofit/>
          </a:bodyPr>
          <a:lstStyle/>
          <a:p>
            <a:pPr marL="514350" indent="-514350" algn="just">
              <a:lnSpc>
                <a:spcPct val="100000"/>
              </a:lnSpc>
              <a:buFont typeface="+mj-lt"/>
              <a:buAutoNum type="alphaLcParenR"/>
            </a:pPr>
            <a:r>
              <a:rPr lang="en-US" dirty="0"/>
              <a:t>Get your text corpus (Dataset approx. more than 1B words)</a:t>
            </a:r>
          </a:p>
          <a:p>
            <a:pPr marL="514350" indent="-514350" algn="just">
              <a:lnSpc>
                <a:spcPct val="100000"/>
              </a:lnSpc>
              <a:buFont typeface="+mj-lt"/>
              <a:buAutoNum type="alphaLcParenR"/>
            </a:pPr>
            <a:r>
              <a:rPr lang="en-US" dirty="0"/>
              <a:t>Train dataset with tokenizer model (</a:t>
            </a:r>
            <a:r>
              <a:rPr lang="en-US" b="1" dirty="0" err="1"/>
              <a:t>LLaMA</a:t>
            </a:r>
            <a:r>
              <a:rPr lang="en-US" b="1" dirty="0"/>
              <a:t> 2, LLaMA3, Gemma – Sentence Piece Model</a:t>
            </a:r>
            <a:r>
              <a:rPr lang="en-US" dirty="0"/>
              <a:t>)</a:t>
            </a:r>
            <a:r>
              <a:rPr lang="en-US" sz="3600" dirty="0"/>
              <a:t> </a:t>
            </a:r>
            <a:r>
              <a:rPr lang="en-US" dirty="0">
                <a:hlinkClick r:id="rId2"/>
              </a:rPr>
              <a:t>link</a:t>
            </a:r>
            <a:r>
              <a:rPr lang="en-US" sz="2000" dirty="0"/>
              <a:t>.</a:t>
            </a:r>
          </a:p>
          <a:p>
            <a:pPr marL="514350" indent="-514350" algn="just">
              <a:lnSpc>
                <a:spcPct val="100000"/>
              </a:lnSpc>
              <a:buFont typeface="+mj-lt"/>
              <a:buAutoNum type="alphaLcParenR"/>
            </a:pPr>
            <a:r>
              <a:rPr lang="en-US" dirty="0"/>
              <a:t>Merge the trained tokenizer with the original Foundation model tokenizer by taking the union of vocabularies</a:t>
            </a:r>
          </a:p>
          <a:p>
            <a:pPr marL="514350" indent="-514350" algn="just">
              <a:lnSpc>
                <a:spcPct val="100000"/>
              </a:lnSpc>
              <a:buFont typeface="+mj-lt"/>
              <a:buAutoNum type="alphaLcParenR"/>
            </a:pPr>
            <a:r>
              <a:rPr lang="en-US" dirty="0"/>
              <a:t>Resize LLM’s word embeddings and language model head for the new merged vocabulary size</a:t>
            </a:r>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grpSp>
        <p:nvGrpSpPr>
          <p:cNvPr id="5" name="Group 4">
            <a:extLst>
              <a:ext uri="{FF2B5EF4-FFF2-40B4-BE49-F238E27FC236}">
                <a16:creationId xmlns:a16="http://schemas.microsoft.com/office/drawing/2014/main" id="{C3C40A13-946C-8DDB-2F4E-458A82681BA6}"/>
              </a:ext>
            </a:extLst>
          </p:cNvPr>
          <p:cNvGrpSpPr/>
          <p:nvPr/>
        </p:nvGrpSpPr>
        <p:grpSpPr>
          <a:xfrm>
            <a:off x="7971498" y="2324235"/>
            <a:ext cx="4068000" cy="3240000"/>
            <a:chOff x="8265446" y="3995872"/>
            <a:chExt cx="3921714" cy="2880000"/>
          </a:xfrm>
        </p:grpSpPr>
        <p:pic>
          <p:nvPicPr>
            <p:cNvPr id="6" name="Picture 5">
              <a:extLst>
                <a:ext uri="{FF2B5EF4-FFF2-40B4-BE49-F238E27FC236}">
                  <a16:creationId xmlns:a16="http://schemas.microsoft.com/office/drawing/2014/main" id="{5CB66F2E-E3EC-FECD-E1A9-CB70F26C95F4}"/>
                </a:ext>
              </a:extLst>
            </p:cNvPr>
            <p:cNvPicPr>
              <a:picLocks noChangeAspect="1"/>
            </p:cNvPicPr>
            <p:nvPr/>
          </p:nvPicPr>
          <p:blipFill>
            <a:blip r:embed="rId4"/>
            <a:stretch>
              <a:fillRect/>
            </a:stretch>
          </p:blipFill>
          <p:spPr>
            <a:xfrm>
              <a:off x="8265446" y="3995872"/>
              <a:ext cx="3921714" cy="2880000"/>
            </a:xfrm>
            <a:prstGeom prst="rect">
              <a:avLst/>
            </a:prstGeom>
          </p:spPr>
        </p:pic>
        <p:sp>
          <p:nvSpPr>
            <p:cNvPr id="10" name="Rectangle 9">
              <a:extLst>
                <a:ext uri="{FF2B5EF4-FFF2-40B4-BE49-F238E27FC236}">
                  <a16:creationId xmlns:a16="http://schemas.microsoft.com/office/drawing/2014/main" id="{D00502BC-B7CE-03D9-9088-2BB2BBD18E5B}"/>
                </a:ext>
              </a:extLst>
            </p:cNvPr>
            <p:cNvSpPr/>
            <p:nvPr/>
          </p:nvSpPr>
          <p:spPr>
            <a:xfrm>
              <a:off x="9324978" y="6503182"/>
              <a:ext cx="1754375" cy="188133"/>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100" dirty="0">
                  <a:solidFill>
                    <a:schemeClr val="tx1"/>
                  </a:solidFill>
                </a:rPr>
                <a:t>Test with Swahili datasets</a:t>
              </a:r>
              <a:endParaRPr lang="en-US" sz="1100" dirty="0">
                <a:solidFill>
                  <a:schemeClr val="tx1"/>
                </a:solidFill>
              </a:endParaRPr>
            </a:p>
          </p:txBody>
        </p:sp>
        <p:sp>
          <p:nvSpPr>
            <p:cNvPr id="11" name="Rectangle 10">
              <a:extLst>
                <a:ext uri="{FF2B5EF4-FFF2-40B4-BE49-F238E27FC236}">
                  <a16:creationId xmlns:a16="http://schemas.microsoft.com/office/drawing/2014/main" id="{0FCB7C13-E225-CDDA-2D56-F6936C7D7D00}"/>
                </a:ext>
              </a:extLst>
            </p:cNvPr>
            <p:cNvSpPr/>
            <p:nvPr/>
          </p:nvSpPr>
          <p:spPr>
            <a:xfrm>
              <a:off x="10024812" y="4835315"/>
              <a:ext cx="540000" cy="18652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900" dirty="0">
                  <a:solidFill>
                    <a:schemeClr val="tx1"/>
                  </a:solidFill>
                </a:rPr>
                <a:t>Swahili</a:t>
              </a:r>
              <a:endParaRPr lang="en-US" sz="900" dirty="0">
                <a:solidFill>
                  <a:schemeClr val="tx1"/>
                </a:solidFill>
              </a:endParaRPr>
            </a:p>
          </p:txBody>
        </p:sp>
      </p:grpSp>
      <p:sp>
        <p:nvSpPr>
          <p:cNvPr id="12" name="Rectangle: Rounded Corners 11">
            <a:extLst>
              <a:ext uri="{FF2B5EF4-FFF2-40B4-BE49-F238E27FC236}">
                <a16:creationId xmlns:a16="http://schemas.microsoft.com/office/drawing/2014/main" id="{987B26CB-4B26-8E2E-DC62-339B599074D4}"/>
              </a:ext>
            </a:extLst>
          </p:cNvPr>
          <p:cNvSpPr/>
          <p:nvPr/>
        </p:nvSpPr>
        <p:spPr>
          <a:xfrm>
            <a:off x="7946460" y="2419351"/>
            <a:ext cx="4068000" cy="52040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dirty="0"/>
              <a:t>Resized Word Embeddings</a:t>
            </a:r>
            <a:endParaRPr lang="en-US" dirty="0"/>
          </a:p>
        </p:txBody>
      </p:sp>
    </p:spTree>
    <p:extLst>
      <p:ext uri="{BB962C8B-B14F-4D97-AF65-F5344CB8AC3E}">
        <p14:creationId xmlns:p14="http://schemas.microsoft.com/office/powerpoint/2010/main" val="1034383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Continue the Pretraining Foundation Model</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514350" indent="-514350" algn="just">
              <a:lnSpc>
                <a:spcPct val="100000"/>
              </a:lnSpc>
              <a:buFont typeface="+mj-lt"/>
              <a:buAutoNum type="alphaLcParenR"/>
            </a:pPr>
            <a:r>
              <a:rPr lang="en-US" dirty="0"/>
              <a:t>Initialize model with original Foundation model weights</a:t>
            </a:r>
          </a:p>
          <a:p>
            <a:pPr marL="514350" indent="-514350" algn="just">
              <a:lnSpc>
                <a:spcPct val="100000"/>
              </a:lnSpc>
              <a:buFont typeface="+mj-lt"/>
              <a:buAutoNum type="alphaLcParenR"/>
            </a:pPr>
            <a:r>
              <a:rPr lang="en-US" dirty="0"/>
              <a:t>Pretrain on Dataset corpus using Causal Language Modeling (CLM) as an objective</a:t>
            </a:r>
          </a:p>
          <a:p>
            <a:pPr marL="514350" indent="-514350" algn="just">
              <a:lnSpc>
                <a:spcPct val="100000"/>
              </a:lnSpc>
              <a:buFont typeface="+mj-lt"/>
              <a:buAutoNum type="alphaLcParenR"/>
            </a:pPr>
            <a:r>
              <a:rPr lang="en-US" dirty="0"/>
              <a:t>Apply Low-Rank Adaptation (</a:t>
            </a:r>
            <a:r>
              <a:rPr lang="en-US" dirty="0" err="1"/>
              <a:t>LoRA</a:t>
            </a:r>
            <a:r>
              <a:rPr lang="en-US" dirty="0"/>
              <a:t>) for efficient</a:t>
            </a:r>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pic>
        <p:nvPicPr>
          <p:cNvPr id="5" name="Picture 4">
            <a:extLst>
              <a:ext uri="{FF2B5EF4-FFF2-40B4-BE49-F238E27FC236}">
                <a16:creationId xmlns:a16="http://schemas.microsoft.com/office/drawing/2014/main" id="{013EDA94-B044-8534-88D0-60BAF1967E6C}"/>
              </a:ext>
            </a:extLst>
          </p:cNvPr>
          <p:cNvPicPr>
            <a:picLocks noChangeAspect="1"/>
          </p:cNvPicPr>
          <p:nvPr/>
        </p:nvPicPr>
        <p:blipFill rotWithShape="1">
          <a:blip r:embed="rId3"/>
          <a:srcRect l="2015" t="4602" r="36791" b="4204"/>
          <a:stretch/>
        </p:blipFill>
        <p:spPr>
          <a:xfrm>
            <a:off x="7178778" y="3261814"/>
            <a:ext cx="4910471" cy="3096000"/>
          </a:xfrm>
          <a:prstGeom prst="rect">
            <a:avLst/>
          </a:prstGeom>
        </p:spPr>
      </p:pic>
      <p:pic>
        <p:nvPicPr>
          <p:cNvPr id="6" name="Picture 5">
            <a:extLst>
              <a:ext uri="{FF2B5EF4-FFF2-40B4-BE49-F238E27FC236}">
                <a16:creationId xmlns:a16="http://schemas.microsoft.com/office/drawing/2014/main" id="{E8EC704F-A740-E5C8-7FD2-40FE7A6FC413}"/>
              </a:ext>
            </a:extLst>
          </p:cNvPr>
          <p:cNvPicPr>
            <a:picLocks noChangeAspect="1"/>
          </p:cNvPicPr>
          <p:nvPr/>
        </p:nvPicPr>
        <p:blipFill>
          <a:blip r:embed="rId4"/>
          <a:stretch>
            <a:fillRect/>
          </a:stretch>
        </p:blipFill>
        <p:spPr>
          <a:xfrm>
            <a:off x="10501346" y="4081176"/>
            <a:ext cx="1152244" cy="1152244"/>
          </a:xfrm>
          <a:prstGeom prst="rect">
            <a:avLst/>
          </a:prstGeom>
        </p:spPr>
      </p:pic>
      <p:pic>
        <p:nvPicPr>
          <p:cNvPr id="7" name="Picture 6">
            <a:extLst>
              <a:ext uri="{FF2B5EF4-FFF2-40B4-BE49-F238E27FC236}">
                <a16:creationId xmlns:a16="http://schemas.microsoft.com/office/drawing/2014/main" id="{EFA87308-3332-6DE5-C25D-72E30F684FAB}"/>
              </a:ext>
            </a:extLst>
          </p:cNvPr>
          <p:cNvPicPr>
            <a:picLocks noChangeAspect="1"/>
          </p:cNvPicPr>
          <p:nvPr/>
        </p:nvPicPr>
        <p:blipFill rotWithShape="1">
          <a:blip r:embed="rId5"/>
          <a:srcRect l="1941" t="9923" r="39626" b="20845"/>
          <a:stretch/>
        </p:blipFill>
        <p:spPr>
          <a:xfrm>
            <a:off x="0" y="3429000"/>
            <a:ext cx="7124132" cy="3243617"/>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97791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Finetuning for Instruction Following </a:t>
            </a:r>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514350" indent="-514350" algn="just">
              <a:lnSpc>
                <a:spcPct val="100000"/>
              </a:lnSpc>
              <a:buFont typeface="+mj-lt"/>
              <a:buAutoNum type="alphaLcParenR"/>
            </a:pPr>
            <a:r>
              <a:rPr lang="en-US" dirty="0"/>
              <a:t>Collect instruction-following data </a:t>
            </a:r>
          </a:p>
          <a:p>
            <a:pPr marL="514350" indent="-514350" algn="just">
              <a:lnSpc>
                <a:spcPct val="100000"/>
              </a:lnSpc>
              <a:buFont typeface="+mj-lt"/>
              <a:buAutoNum type="alphaLcParenR"/>
            </a:pPr>
            <a:r>
              <a:rPr lang="en-US" dirty="0"/>
              <a:t>Use prompt template:</a:t>
            </a:r>
          </a:p>
          <a:p>
            <a:pPr marL="514350" indent="-514350" algn="just">
              <a:lnSpc>
                <a:spcPct val="100000"/>
              </a:lnSpc>
              <a:buFont typeface="+mj-lt"/>
              <a:buAutoNum type="alphaLcParenR"/>
            </a:pPr>
            <a:endParaRPr lang="en-US" dirty="0"/>
          </a:p>
          <a:p>
            <a:pPr marL="514350" indent="-514350" algn="just">
              <a:lnSpc>
                <a:spcPct val="100000"/>
              </a:lnSpc>
              <a:buFont typeface="+mj-lt"/>
              <a:buAutoNum type="alphaLcParenR"/>
            </a:pPr>
            <a:endParaRPr lang="en-US" dirty="0"/>
          </a:p>
          <a:p>
            <a:pPr marL="0" indent="0" algn="just">
              <a:lnSpc>
                <a:spcPct val="100000"/>
              </a:lnSpc>
              <a:buNone/>
            </a:pPr>
            <a:endParaRPr lang="en-US" dirty="0"/>
          </a:p>
          <a:p>
            <a:pPr marL="0" indent="0" algn="just">
              <a:lnSpc>
                <a:spcPct val="100000"/>
              </a:lnSpc>
              <a:buNone/>
            </a:pPr>
            <a:endParaRPr lang="en-US" dirty="0"/>
          </a:p>
          <a:p>
            <a:pPr marL="0" indent="0" algn="just">
              <a:lnSpc>
                <a:spcPct val="100000"/>
              </a:lnSpc>
              <a:buNone/>
            </a:pPr>
            <a:r>
              <a:rPr lang="en-US" dirty="0"/>
              <a:t>c) Finetune LLM on instruction data with supervised learning</a:t>
            </a:r>
          </a:p>
          <a:p>
            <a:pPr marL="0" indent="0" algn="just">
              <a:lnSpc>
                <a:spcPct val="100000"/>
              </a:lnSpc>
              <a:buNone/>
            </a:pPr>
            <a:r>
              <a:rPr lang="en-US" dirty="0"/>
              <a:t>d) Calculate loss only on the {</a:t>
            </a:r>
            <a:r>
              <a:rPr lang="en-US" dirty="0" err="1"/>
              <a:t>Majibu</a:t>
            </a:r>
            <a:r>
              <a:rPr lang="en-US" dirty="0"/>
              <a:t>} part of the sequence</a:t>
            </a:r>
          </a:p>
          <a:p>
            <a:pPr marL="0" indent="0" algn="just">
              <a:lnSpc>
                <a:spcPct val="100000"/>
              </a:lnSpc>
              <a:buNone/>
            </a:pPr>
            <a:r>
              <a:rPr lang="en-US" dirty="0"/>
              <a:t>e) Apply </a:t>
            </a:r>
            <a:r>
              <a:rPr lang="en-US" dirty="0" err="1"/>
              <a:t>LoRA</a:t>
            </a:r>
            <a:r>
              <a:rPr lang="en-US" dirty="0"/>
              <a:t> for efficient finetuning</a:t>
            </a:r>
          </a:p>
          <a:p>
            <a:pPr marL="514350" indent="-514350" algn="just">
              <a:lnSpc>
                <a:spcPct val="100000"/>
              </a:lnSpc>
              <a:buFont typeface="+mj-lt"/>
              <a:buAutoNum type="alphaLcParenR"/>
            </a:pPr>
            <a:endParaRPr lang="en-US" dirty="0"/>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003B722-F2FB-3E58-EEE3-2AEDE3E5651C}"/>
              </a:ext>
            </a:extLst>
          </p:cNvPr>
          <p:cNvSpPr/>
          <p:nvPr/>
        </p:nvSpPr>
        <p:spPr>
          <a:xfrm>
            <a:off x="4557711" y="2010700"/>
            <a:ext cx="2733675" cy="239077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indent="0" algn="just">
              <a:lnSpc>
                <a:spcPct val="100000"/>
              </a:lnSpc>
              <a:buNone/>
            </a:pPr>
            <a:r>
              <a:rPr lang="en-US" sz="2800" i="1" dirty="0"/>
              <a:t>### </a:t>
            </a:r>
            <a:r>
              <a:rPr lang="en-US" sz="2800" i="1" dirty="0" err="1"/>
              <a:t>Maelezo</a:t>
            </a:r>
            <a:r>
              <a:rPr lang="en-US" sz="2800" i="1" dirty="0"/>
              <a:t>: </a:t>
            </a:r>
          </a:p>
          <a:p>
            <a:pPr marL="0" indent="0" algn="just">
              <a:lnSpc>
                <a:spcPct val="100000"/>
              </a:lnSpc>
              <a:buNone/>
            </a:pPr>
            <a:r>
              <a:rPr lang="en-US" sz="2800" dirty="0"/>
              <a:t>{</a:t>
            </a:r>
            <a:r>
              <a:rPr lang="en-US" sz="2800" dirty="0" err="1"/>
              <a:t>Majibu</a:t>
            </a:r>
            <a:r>
              <a:rPr lang="en-US" sz="2800" dirty="0"/>
              <a:t>} </a:t>
            </a:r>
          </a:p>
          <a:p>
            <a:pPr marL="0" indent="0" algn="just">
              <a:lnSpc>
                <a:spcPct val="100000"/>
              </a:lnSpc>
              <a:buNone/>
            </a:pPr>
            <a:r>
              <a:rPr lang="en-US" sz="2800" i="1" dirty="0"/>
              <a:t>### </a:t>
            </a:r>
            <a:r>
              <a:rPr lang="en-US" sz="2800" i="1" dirty="0" err="1"/>
              <a:t>Majibu</a:t>
            </a:r>
            <a:r>
              <a:rPr lang="en-US" sz="2800" i="1" dirty="0"/>
              <a:t>: </a:t>
            </a:r>
          </a:p>
          <a:p>
            <a:pPr marL="0" indent="0" algn="just">
              <a:lnSpc>
                <a:spcPct val="100000"/>
              </a:lnSpc>
              <a:buNone/>
            </a:pPr>
            <a:r>
              <a:rPr lang="en-US" sz="2800" dirty="0"/>
              <a:t>{</a:t>
            </a:r>
            <a:r>
              <a:rPr lang="en-US" sz="2800" dirty="0" err="1"/>
              <a:t>Majibu</a:t>
            </a:r>
            <a:r>
              <a:rPr lang="en-US" sz="2800" dirty="0"/>
              <a:t>}</a:t>
            </a:r>
          </a:p>
        </p:txBody>
      </p:sp>
    </p:spTree>
    <p:extLst>
      <p:ext uri="{BB962C8B-B14F-4D97-AF65-F5344CB8AC3E}">
        <p14:creationId xmlns:p14="http://schemas.microsoft.com/office/powerpoint/2010/main" val="2370202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Technique Finetuning</a:t>
            </a:r>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514350" indent="-514350" algn="just">
              <a:lnSpc>
                <a:spcPct val="100000"/>
              </a:lnSpc>
              <a:buFont typeface="+mj-lt"/>
              <a:buAutoNum type="alphaLcParenR"/>
            </a:pPr>
            <a:r>
              <a:rPr lang="en-US" dirty="0"/>
              <a:t>Collect instruction-following data </a:t>
            </a:r>
          </a:p>
          <a:p>
            <a:pPr marL="514350" indent="-514350" algn="just">
              <a:lnSpc>
                <a:spcPct val="100000"/>
              </a:lnSpc>
              <a:buFont typeface="+mj-lt"/>
              <a:buAutoNum type="alphaLcParenR"/>
            </a:pPr>
            <a:r>
              <a:rPr lang="en-US" dirty="0"/>
              <a:t>Use prompt template:</a:t>
            </a:r>
          </a:p>
          <a:p>
            <a:pPr marL="514350" indent="-514350" algn="just">
              <a:lnSpc>
                <a:spcPct val="100000"/>
              </a:lnSpc>
              <a:buFont typeface="+mj-lt"/>
              <a:buAutoNum type="alphaLcParenR"/>
            </a:pPr>
            <a:endParaRPr lang="en-US" dirty="0"/>
          </a:p>
          <a:p>
            <a:pPr marL="514350" indent="-514350" algn="just">
              <a:lnSpc>
                <a:spcPct val="100000"/>
              </a:lnSpc>
              <a:buFont typeface="+mj-lt"/>
              <a:buAutoNum type="alphaLcParenR"/>
            </a:pPr>
            <a:endParaRPr lang="en-US" dirty="0"/>
          </a:p>
          <a:p>
            <a:pPr marL="0" indent="0" algn="just">
              <a:lnSpc>
                <a:spcPct val="100000"/>
              </a:lnSpc>
              <a:buNone/>
            </a:pPr>
            <a:endParaRPr lang="en-US" dirty="0"/>
          </a:p>
          <a:p>
            <a:pPr marL="0" indent="0" algn="just">
              <a:lnSpc>
                <a:spcPct val="100000"/>
              </a:lnSpc>
              <a:buNone/>
            </a:pPr>
            <a:endParaRPr lang="en-US" dirty="0"/>
          </a:p>
          <a:p>
            <a:pPr marL="0" indent="0" algn="just">
              <a:lnSpc>
                <a:spcPct val="100000"/>
              </a:lnSpc>
              <a:buNone/>
            </a:pPr>
            <a:r>
              <a:rPr lang="en-US" dirty="0"/>
              <a:t>c) Finetune LLM on instruction data with supervised learning</a:t>
            </a:r>
          </a:p>
          <a:p>
            <a:pPr marL="0" indent="0" algn="just">
              <a:lnSpc>
                <a:spcPct val="100000"/>
              </a:lnSpc>
              <a:buNone/>
            </a:pPr>
            <a:r>
              <a:rPr lang="en-US" dirty="0"/>
              <a:t>d) Calculate loss only on the {</a:t>
            </a:r>
            <a:r>
              <a:rPr lang="en-US" dirty="0" err="1"/>
              <a:t>Majibu</a:t>
            </a:r>
            <a:r>
              <a:rPr lang="en-US" dirty="0"/>
              <a:t>} part of the sequence</a:t>
            </a:r>
          </a:p>
          <a:p>
            <a:pPr marL="0" indent="0" algn="just">
              <a:lnSpc>
                <a:spcPct val="100000"/>
              </a:lnSpc>
              <a:buNone/>
            </a:pPr>
            <a:r>
              <a:rPr lang="en-US" dirty="0"/>
              <a:t>e) Apply </a:t>
            </a:r>
            <a:r>
              <a:rPr lang="en-US" dirty="0" err="1"/>
              <a:t>LoRA</a:t>
            </a:r>
            <a:r>
              <a:rPr lang="en-US" dirty="0"/>
              <a:t> for efficient finetuning</a:t>
            </a:r>
          </a:p>
          <a:p>
            <a:pPr marL="514350" indent="-514350" algn="just">
              <a:lnSpc>
                <a:spcPct val="100000"/>
              </a:lnSpc>
              <a:buFont typeface="+mj-lt"/>
              <a:buAutoNum type="alphaLcParenR"/>
            </a:pPr>
            <a:endParaRPr lang="en-US" dirty="0"/>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8003B722-F2FB-3E58-EEE3-2AEDE3E5651C}"/>
              </a:ext>
            </a:extLst>
          </p:cNvPr>
          <p:cNvSpPr/>
          <p:nvPr/>
        </p:nvSpPr>
        <p:spPr>
          <a:xfrm>
            <a:off x="4557711" y="2010700"/>
            <a:ext cx="2733675" cy="2390775"/>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indent="0" algn="just">
              <a:lnSpc>
                <a:spcPct val="100000"/>
              </a:lnSpc>
              <a:buNone/>
            </a:pPr>
            <a:r>
              <a:rPr lang="en-US" sz="2800" i="1" dirty="0"/>
              <a:t>### </a:t>
            </a:r>
            <a:r>
              <a:rPr lang="en-US" sz="2800" i="1" dirty="0" err="1"/>
              <a:t>Maelezo</a:t>
            </a:r>
            <a:r>
              <a:rPr lang="en-US" sz="2800" i="1" dirty="0"/>
              <a:t>: </a:t>
            </a:r>
          </a:p>
          <a:p>
            <a:pPr marL="0" indent="0" algn="just">
              <a:lnSpc>
                <a:spcPct val="100000"/>
              </a:lnSpc>
              <a:buNone/>
            </a:pPr>
            <a:r>
              <a:rPr lang="en-US" sz="2800" dirty="0"/>
              <a:t>{</a:t>
            </a:r>
            <a:r>
              <a:rPr lang="en-US" sz="2800" dirty="0" err="1"/>
              <a:t>Majibu</a:t>
            </a:r>
            <a:r>
              <a:rPr lang="en-US" sz="2800" dirty="0"/>
              <a:t>} </a:t>
            </a:r>
          </a:p>
          <a:p>
            <a:pPr marL="0" indent="0" algn="just">
              <a:lnSpc>
                <a:spcPct val="100000"/>
              </a:lnSpc>
              <a:buNone/>
            </a:pPr>
            <a:r>
              <a:rPr lang="en-US" sz="2800" i="1" dirty="0"/>
              <a:t>### </a:t>
            </a:r>
            <a:r>
              <a:rPr lang="en-US" sz="2800" i="1" dirty="0" err="1"/>
              <a:t>Majibu</a:t>
            </a:r>
            <a:r>
              <a:rPr lang="en-US" sz="2800" i="1" dirty="0"/>
              <a:t>: </a:t>
            </a:r>
          </a:p>
          <a:p>
            <a:pPr marL="0" indent="0" algn="just">
              <a:lnSpc>
                <a:spcPct val="100000"/>
              </a:lnSpc>
              <a:buNone/>
            </a:pPr>
            <a:r>
              <a:rPr lang="en-US" sz="2800" dirty="0"/>
              <a:t>{</a:t>
            </a:r>
            <a:r>
              <a:rPr lang="en-US" sz="2800" dirty="0" err="1"/>
              <a:t>Majibu</a:t>
            </a:r>
            <a:r>
              <a:rPr lang="en-US" sz="2800" dirty="0"/>
              <a:t>}</a:t>
            </a:r>
          </a:p>
        </p:txBody>
      </p:sp>
    </p:spTree>
    <p:extLst>
      <p:ext uri="{BB962C8B-B14F-4D97-AF65-F5344CB8AC3E}">
        <p14:creationId xmlns:p14="http://schemas.microsoft.com/office/powerpoint/2010/main" val="20341163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What are the best Foundation Model</a:t>
            </a:r>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0" indent="0" algn="just">
              <a:lnSpc>
                <a:spcPct val="100000"/>
              </a:lnSpc>
              <a:buNone/>
            </a:pPr>
            <a:endParaRPr lang="en-US" dirty="0"/>
          </a:p>
          <a:p>
            <a:pPr marL="514350" indent="-514350" algn="just">
              <a:lnSpc>
                <a:spcPct val="100000"/>
              </a:lnSpc>
              <a:buFont typeface="+mj-lt"/>
              <a:buAutoNum type="alphaLcParenR"/>
            </a:pPr>
            <a:endParaRPr lang="en-US" dirty="0"/>
          </a:p>
          <a:p>
            <a:pPr marL="0" indent="0" algn="just">
              <a:lnSpc>
                <a:spcPct val="100000"/>
              </a:lnSpc>
              <a:buNone/>
            </a:pPr>
            <a:endParaRPr lang="en-US" dirty="0"/>
          </a:p>
          <a:p>
            <a:pPr marL="514350" indent="-514350" algn="just">
              <a:lnSpc>
                <a:spcPct val="100000"/>
              </a:lnSpc>
              <a:buFont typeface="+mj-lt"/>
              <a:buAutoNum type="alphaLcParenR"/>
            </a:pPr>
            <a:endParaRPr lang="en-US" dirty="0"/>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588D693-B657-81DB-A442-5C27855BEFD8}"/>
              </a:ext>
            </a:extLst>
          </p:cNvPr>
          <p:cNvPicPr>
            <a:picLocks noChangeAspect="1"/>
          </p:cNvPicPr>
          <p:nvPr/>
        </p:nvPicPr>
        <p:blipFill rotWithShape="1">
          <a:blip r:embed="rId3"/>
          <a:srcRect l="13056" t="17970" r="14167" b="3328"/>
          <a:stretch/>
        </p:blipFill>
        <p:spPr>
          <a:xfrm>
            <a:off x="1707036" y="1138353"/>
            <a:ext cx="9511751" cy="5724000"/>
          </a:xfrm>
          <a:prstGeom prst="rect">
            <a:avLst/>
          </a:prstGeom>
        </p:spPr>
      </p:pic>
    </p:spTree>
    <p:extLst>
      <p:ext uri="{BB962C8B-B14F-4D97-AF65-F5344CB8AC3E}">
        <p14:creationId xmlns:p14="http://schemas.microsoft.com/office/powerpoint/2010/main" val="2050035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US" b="1" dirty="0">
                <a:solidFill>
                  <a:srgbClr val="0D0D0D"/>
                </a:solidFill>
                <a:latin typeface="Söhne"/>
              </a:rPr>
              <a:t>Current Swahili Benchmark</a:t>
            </a:r>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0" indent="0" algn="just">
              <a:lnSpc>
                <a:spcPct val="100000"/>
              </a:lnSpc>
              <a:buNone/>
            </a:pPr>
            <a:r>
              <a:rPr lang="en-US" dirty="0"/>
              <a:t>Naïve Implementation (Unofficial)</a:t>
            </a: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4">
            <a:extLst>
              <a:ext uri="{FF2B5EF4-FFF2-40B4-BE49-F238E27FC236}">
                <a16:creationId xmlns:a16="http://schemas.microsoft.com/office/drawing/2014/main" id="{5D0F1927-49B6-E152-3C7A-C1B93C6654CF}"/>
              </a:ext>
            </a:extLst>
          </p:cNvPr>
          <p:cNvGraphicFramePr>
            <a:graphicFrameLocks noGrp="1"/>
          </p:cNvGraphicFramePr>
          <p:nvPr>
            <p:extLst>
              <p:ext uri="{D42A27DB-BD31-4B8C-83A1-F6EECF244321}">
                <p14:modId xmlns:p14="http://schemas.microsoft.com/office/powerpoint/2010/main" val="2074689800"/>
              </p:ext>
            </p:extLst>
          </p:nvPr>
        </p:nvGraphicFramePr>
        <p:xfrm>
          <a:off x="18201" y="1635442"/>
          <a:ext cx="12173799" cy="4820920"/>
        </p:xfrm>
        <a:graphic>
          <a:graphicData uri="http://schemas.openxmlformats.org/drawingml/2006/table">
            <a:tbl>
              <a:tblPr firstRow="1" bandRow="1">
                <a:tableStyleId>{5C22544A-7EE6-4342-B048-85BDC9FD1C3A}</a:tableStyleId>
              </a:tblPr>
              <a:tblGrid>
                <a:gridCol w="810048">
                  <a:extLst>
                    <a:ext uri="{9D8B030D-6E8A-4147-A177-3AD203B41FA5}">
                      <a16:colId xmlns:a16="http://schemas.microsoft.com/office/drawing/2014/main" val="4133060252"/>
                    </a:ext>
                  </a:extLst>
                </a:gridCol>
                <a:gridCol w="2447925">
                  <a:extLst>
                    <a:ext uri="{9D8B030D-6E8A-4147-A177-3AD203B41FA5}">
                      <a16:colId xmlns:a16="http://schemas.microsoft.com/office/drawing/2014/main" val="2553898956"/>
                    </a:ext>
                  </a:extLst>
                </a:gridCol>
                <a:gridCol w="1438275">
                  <a:extLst>
                    <a:ext uri="{9D8B030D-6E8A-4147-A177-3AD203B41FA5}">
                      <a16:colId xmlns:a16="http://schemas.microsoft.com/office/drawing/2014/main" val="3902064789"/>
                    </a:ext>
                  </a:extLst>
                </a:gridCol>
                <a:gridCol w="1362075">
                  <a:extLst>
                    <a:ext uri="{9D8B030D-6E8A-4147-A177-3AD203B41FA5}">
                      <a16:colId xmlns:a16="http://schemas.microsoft.com/office/drawing/2014/main" val="2624290738"/>
                    </a:ext>
                  </a:extLst>
                </a:gridCol>
                <a:gridCol w="1600200">
                  <a:extLst>
                    <a:ext uri="{9D8B030D-6E8A-4147-A177-3AD203B41FA5}">
                      <a16:colId xmlns:a16="http://schemas.microsoft.com/office/drawing/2014/main" val="820399621"/>
                    </a:ext>
                  </a:extLst>
                </a:gridCol>
                <a:gridCol w="1781175">
                  <a:extLst>
                    <a:ext uri="{9D8B030D-6E8A-4147-A177-3AD203B41FA5}">
                      <a16:colId xmlns:a16="http://schemas.microsoft.com/office/drawing/2014/main" val="3599573315"/>
                    </a:ext>
                  </a:extLst>
                </a:gridCol>
                <a:gridCol w="1390650">
                  <a:extLst>
                    <a:ext uri="{9D8B030D-6E8A-4147-A177-3AD203B41FA5}">
                      <a16:colId xmlns:a16="http://schemas.microsoft.com/office/drawing/2014/main" val="1455550622"/>
                    </a:ext>
                  </a:extLst>
                </a:gridCol>
                <a:gridCol w="1343451">
                  <a:extLst>
                    <a:ext uri="{9D8B030D-6E8A-4147-A177-3AD203B41FA5}">
                      <a16:colId xmlns:a16="http://schemas.microsoft.com/office/drawing/2014/main" val="4152031228"/>
                    </a:ext>
                  </a:extLst>
                </a:gridCol>
              </a:tblGrid>
              <a:tr h="370840">
                <a:tc>
                  <a:txBody>
                    <a:bodyPr/>
                    <a:lstStyle/>
                    <a:p>
                      <a:r>
                        <a:rPr lang="en-GB" dirty="0"/>
                        <a:t>S/N</a:t>
                      </a:r>
                      <a:endParaRPr lang="en-US" dirty="0"/>
                    </a:p>
                  </a:txBody>
                  <a:tcPr/>
                </a:tc>
                <a:tc>
                  <a:txBody>
                    <a:bodyPr/>
                    <a:lstStyle/>
                    <a:p>
                      <a:r>
                        <a:rPr lang="en-GB" dirty="0"/>
                        <a:t>Model Name</a:t>
                      </a:r>
                      <a:endParaRPr lang="en-US" dirty="0"/>
                    </a:p>
                  </a:txBody>
                  <a:tcPr/>
                </a:tc>
                <a:tc>
                  <a:txBody>
                    <a:bodyPr/>
                    <a:lstStyle/>
                    <a:p>
                      <a:r>
                        <a:rPr lang="en-GB" dirty="0"/>
                        <a:t>Average</a:t>
                      </a:r>
                      <a:endParaRPr lang="en-US" dirty="0"/>
                    </a:p>
                  </a:txBody>
                  <a:tcPr/>
                </a:tc>
                <a:tc>
                  <a:txBody>
                    <a:bodyPr/>
                    <a:lstStyle/>
                    <a:p>
                      <a:r>
                        <a:rPr lang="en-GB" dirty="0"/>
                        <a:t>ARC-C (300)</a:t>
                      </a:r>
                      <a:endParaRPr lang="en-US" dirty="0"/>
                    </a:p>
                  </a:txBody>
                  <a:tcPr/>
                </a:tc>
                <a:tc>
                  <a:txBody>
                    <a:bodyPr/>
                    <a:lstStyle/>
                    <a:p>
                      <a:r>
                        <a:rPr lang="en-GB" dirty="0"/>
                        <a:t>ARC-E</a:t>
                      </a:r>
                      <a:endParaRPr lang="en-US" dirty="0"/>
                    </a:p>
                  </a:txBody>
                  <a:tcPr/>
                </a:tc>
                <a:tc>
                  <a:txBody>
                    <a:bodyPr/>
                    <a:lstStyle/>
                    <a:p>
                      <a:r>
                        <a:rPr lang="en-GB" dirty="0"/>
                        <a:t>MMLU</a:t>
                      </a:r>
                      <a:endParaRPr lang="en-US" dirty="0"/>
                    </a:p>
                  </a:txBody>
                  <a:tcPr/>
                </a:tc>
                <a:tc>
                  <a:txBody>
                    <a:bodyPr/>
                    <a:lstStyle/>
                    <a:p>
                      <a:r>
                        <a:rPr lang="en-GB" dirty="0" err="1"/>
                        <a:t>HellaSwag</a:t>
                      </a:r>
                      <a:endParaRPr lang="en-US" dirty="0"/>
                    </a:p>
                  </a:txBody>
                  <a:tcPr/>
                </a:tc>
                <a:tc>
                  <a:txBody>
                    <a:bodyPr/>
                    <a:lstStyle/>
                    <a:p>
                      <a:r>
                        <a:rPr lang="en-US" dirty="0" err="1"/>
                        <a:t>winogrande</a:t>
                      </a:r>
                      <a:endParaRPr lang="en-US" dirty="0"/>
                    </a:p>
                  </a:txBody>
                  <a:tcPr/>
                </a:tc>
                <a:extLst>
                  <a:ext uri="{0D108BD9-81ED-4DB2-BD59-A6C34878D82A}">
                    <a16:rowId xmlns:a16="http://schemas.microsoft.com/office/drawing/2014/main" val="200373687"/>
                  </a:ext>
                </a:extLst>
              </a:tr>
              <a:tr h="370840">
                <a:tc>
                  <a:txBody>
                    <a:bodyPr/>
                    <a:lstStyle/>
                    <a:p>
                      <a:r>
                        <a:rPr lang="en-GB" dirty="0"/>
                        <a:t>1</a:t>
                      </a:r>
                      <a:endParaRPr lang="en-US" dirty="0"/>
                    </a:p>
                  </a:txBody>
                  <a:tcPr/>
                </a:tc>
                <a:tc>
                  <a:txBody>
                    <a:bodyPr/>
                    <a:lstStyle/>
                    <a:p>
                      <a:r>
                        <a:rPr lang="en-GB" dirty="0"/>
                        <a:t>Swahili –LLaMA-2 (7B)</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extLst>
                  <a:ext uri="{0D108BD9-81ED-4DB2-BD59-A6C34878D82A}">
                    <a16:rowId xmlns:a16="http://schemas.microsoft.com/office/drawing/2014/main" val="2999479111"/>
                  </a:ext>
                </a:extLst>
              </a:tr>
              <a:tr h="370840">
                <a:tc>
                  <a:txBody>
                    <a:bodyPr/>
                    <a:lstStyle/>
                    <a:p>
                      <a:r>
                        <a:rPr lang="en-GB" dirty="0"/>
                        <a:t>2</a:t>
                      </a:r>
                      <a:endParaRPr lang="en-US" dirty="0"/>
                    </a:p>
                  </a:txBody>
                  <a:tcPr/>
                </a:tc>
                <a:tc>
                  <a:txBody>
                    <a:bodyPr/>
                    <a:lstStyle/>
                    <a:p>
                      <a:r>
                        <a:rPr lang="en-GB" dirty="0"/>
                        <a:t>LLaMA-2 (7B)</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355663091"/>
                  </a:ext>
                </a:extLst>
              </a:tr>
              <a:tr h="370840">
                <a:tc>
                  <a:txBody>
                    <a:bodyPr/>
                    <a:lstStyle/>
                    <a:p>
                      <a:r>
                        <a:rPr lang="en-GB" dirty="0"/>
                        <a:t>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err="1">
                          <a:solidFill>
                            <a:schemeClr val="dk1"/>
                          </a:solidFill>
                          <a:latin typeface="+mn-lt"/>
                          <a:ea typeface="+mn-ea"/>
                          <a:cs typeface="+mn-cs"/>
                        </a:rPr>
                        <a:t>Kiswallama</a:t>
                      </a:r>
                      <a:r>
                        <a:rPr lang="en-US" sz="1800" kern="1200" dirty="0">
                          <a:solidFill>
                            <a:schemeClr val="dk1"/>
                          </a:solidFill>
                          <a:latin typeface="+mn-lt"/>
                          <a:ea typeface="+mn-ea"/>
                          <a:cs typeface="+mn-cs"/>
                        </a:rPr>
                        <a:t> (7B)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327292913"/>
                  </a:ext>
                </a:extLst>
              </a:tr>
              <a:tr h="370840">
                <a:tc>
                  <a:txBody>
                    <a:bodyPr/>
                    <a:lstStyle/>
                    <a:p>
                      <a:r>
                        <a:rPr lang="en-GB" dirty="0"/>
                        <a:t>4</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err="1">
                          <a:solidFill>
                            <a:schemeClr val="dk1"/>
                          </a:solidFill>
                          <a:latin typeface="+mn-lt"/>
                          <a:ea typeface="+mn-ea"/>
                          <a:cs typeface="+mn-cs"/>
                        </a:rPr>
                        <a:t>Ulizallama</a:t>
                      </a:r>
                      <a:r>
                        <a:rPr lang="en-US" sz="1800" kern="1200" dirty="0">
                          <a:solidFill>
                            <a:schemeClr val="dk1"/>
                          </a:solidFill>
                          <a:latin typeface="+mn-lt"/>
                          <a:ea typeface="+mn-ea"/>
                          <a:cs typeface="+mn-cs"/>
                        </a:rPr>
                        <a:t> (7B)</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&lt;33%</a:t>
                      </a:r>
                      <a:endParaRPr lang="en-US" dirty="0"/>
                    </a:p>
                  </a:txBody>
                  <a:tcPr/>
                </a:tc>
                <a:tc>
                  <a:txBody>
                    <a:bodyPr/>
                    <a:lstStyle/>
                    <a:p>
                      <a:r>
                        <a:rPr lang="en-GB" dirty="0"/>
                        <a:t>&lt;33%</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extLst>
                  <a:ext uri="{0D108BD9-81ED-4DB2-BD59-A6C34878D82A}">
                    <a16:rowId xmlns:a16="http://schemas.microsoft.com/office/drawing/2014/main" val="1373541218"/>
                  </a:ext>
                </a:extLst>
              </a:tr>
              <a:tr h="370840">
                <a:tc>
                  <a:txBody>
                    <a:bodyPr/>
                    <a:lstStyle/>
                    <a:p>
                      <a:r>
                        <a:rPr lang="en-GB" dirty="0"/>
                        <a:t>5</a:t>
                      </a:r>
                      <a:endParaRPr lang="en-US" dirty="0"/>
                    </a:p>
                  </a:txBody>
                  <a:tcPr/>
                </a:tc>
                <a:tc>
                  <a:txBody>
                    <a:bodyPr/>
                    <a:lstStyle/>
                    <a:p>
                      <a:r>
                        <a:rPr lang="en-GB" dirty="0"/>
                        <a:t>Swahili-Gemma (7B)</a:t>
                      </a:r>
                      <a:endParaRPr lang="en-US" dirty="0"/>
                    </a:p>
                  </a:txBody>
                  <a:tcPr/>
                </a:tc>
                <a:tc>
                  <a:txBody>
                    <a:bodyPr/>
                    <a:lstStyle/>
                    <a:p>
                      <a:r>
                        <a:rPr lang="en-GB" dirty="0"/>
                        <a:t>39%</a:t>
                      </a:r>
                      <a:endParaRPr lang="en-US" dirty="0"/>
                    </a:p>
                  </a:txBody>
                  <a:tcPr/>
                </a:tc>
                <a:tc>
                  <a:txBody>
                    <a:bodyPr/>
                    <a:lstStyle/>
                    <a:p>
                      <a:r>
                        <a:rPr lang="en-GB" dirty="0"/>
                        <a:t>39%</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54121335"/>
                  </a:ext>
                </a:extLst>
              </a:tr>
              <a:tr h="370840">
                <a:tc>
                  <a:txBody>
                    <a:bodyPr/>
                    <a:lstStyle/>
                    <a:p>
                      <a:r>
                        <a:rPr lang="en-GB" dirty="0"/>
                        <a:t>6</a:t>
                      </a:r>
                      <a:endParaRPr lang="en-US" dirty="0"/>
                    </a:p>
                  </a:txBody>
                  <a:tcPr/>
                </a:tc>
                <a:tc>
                  <a:txBody>
                    <a:bodyPr/>
                    <a:lstStyle/>
                    <a:p>
                      <a:r>
                        <a:rPr lang="en-GB" dirty="0"/>
                        <a:t>Gemma (7B)</a:t>
                      </a:r>
                      <a:endParaRPr lang="en-US" dirty="0"/>
                    </a:p>
                  </a:txBody>
                  <a:tcPr/>
                </a:tc>
                <a:tc>
                  <a:txBody>
                    <a:bodyPr/>
                    <a:lstStyle/>
                    <a:p>
                      <a:r>
                        <a:rPr lang="en-GB" dirty="0"/>
                        <a:t>35%</a:t>
                      </a:r>
                      <a:endParaRPr lang="en-US" dirty="0"/>
                    </a:p>
                  </a:txBody>
                  <a:tcPr/>
                </a:tc>
                <a:tc>
                  <a:txBody>
                    <a:bodyPr/>
                    <a:lstStyle/>
                    <a:p>
                      <a:r>
                        <a:rPr lang="en-GB" dirty="0"/>
                        <a:t>35% </a:t>
                      </a:r>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407844115"/>
                  </a:ext>
                </a:extLst>
              </a:tr>
              <a:tr h="370840">
                <a:tc>
                  <a:txBody>
                    <a:bodyPr/>
                    <a:lstStyle/>
                    <a:p>
                      <a:r>
                        <a:rPr lang="en-GB" dirty="0"/>
                        <a:t>7</a:t>
                      </a:r>
                      <a:endParaRPr lang="en-US" dirty="0"/>
                    </a:p>
                  </a:txBody>
                  <a:tcPr/>
                </a:tc>
                <a:tc>
                  <a:txBody>
                    <a:bodyPr/>
                    <a:lstStyle/>
                    <a:p>
                      <a:r>
                        <a:rPr lang="en-GB" dirty="0"/>
                        <a:t>Swahili-Alpaca-LLaMA3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65147874"/>
                  </a:ext>
                </a:extLst>
              </a:tr>
              <a:tr h="370840">
                <a:tc>
                  <a:txBody>
                    <a:bodyPr/>
                    <a:lstStyle/>
                    <a:p>
                      <a:r>
                        <a:rPr lang="en-GB" dirty="0"/>
                        <a:t>8</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Swahili-LLaMA3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91191397"/>
                  </a:ext>
                </a:extLst>
              </a:tr>
              <a:tr h="370840">
                <a:tc>
                  <a:txBody>
                    <a:bodyPr/>
                    <a:lstStyle/>
                    <a:p>
                      <a:r>
                        <a:rPr lang="en-GB" dirty="0"/>
                        <a:t>9</a:t>
                      </a:r>
                      <a:endParaRPr lang="en-US" dirty="0"/>
                    </a:p>
                  </a:txBody>
                  <a:tcPr/>
                </a:tc>
                <a:tc>
                  <a:txBody>
                    <a:bodyPr/>
                    <a:lstStyle/>
                    <a:p>
                      <a:r>
                        <a:rPr lang="en-GB" dirty="0"/>
                        <a:t>LLaMA3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320249659"/>
                  </a:ext>
                </a:extLst>
              </a:tr>
              <a:tr h="370840">
                <a:tc>
                  <a:txBody>
                    <a:bodyPr/>
                    <a:lstStyle/>
                    <a:p>
                      <a:r>
                        <a:rPr lang="en-GB" dirty="0"/>
                        <a:t>10</a:t>
                      </a:r>
                      <a:endParaRPr lang="en-US" dirty="0"/>
                    </a:p>
                  </a:txBody>
                  <a:tcPr/>
                </a:tc>
                <a:tc>
                  <a:txBody>
                    <a:bodyPr/>
                    <a:lstStyle/>
                    <a:p>
                      <a:r>
                        <a:rPr lang="en-GB" dirty="0"/>
                        <a:t>Swahili-Alpaca-Phi3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1619193633"/>
                  </a:ext>
                </a:extLst>
              </a:tr>
              <a:tr h="370840">
                <a:tc>
                  <a:txBody>
                    <a:bodyPr/>
                    <a:lstStyle/>
                    <a:p>
                      <a:r>
                        <a:rPr lang="en-GB" dirty="0"/>
                        <a:t>11</a:t>
                      </a:r>
                      <a:endParaRPr lang="en-US"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Swahili-Phi3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512382845"/>
                  </a:ext>
                </a:extLst>
              </a:tr>
              <a:tr h="370840">
                <a:tc>
                  <a:txBody>
                    <a:bodyPr/>
                    <a:lstStyle/>
                    <a:p>
                      <a:r>
                        <a:rPr lang="en-GB" dirty="0"/>
                        <a:t>12</a:t>
                      </a:r>
                      <a:endParaRPr lang="en-US" dirty="0"/>
                    </a:p>
                  </a:txBody>
                  <a:tcPr/>
                </a:tc>
                <a:tc>
                  <a:txBody>
                    <a:bodyPr/>
                    <a:lstStyle/>
                    <a:p>
                      <a:r>
                        <a:rPr lang="en-GB" dirty="0"/>
                        <a:t>Phi3</a:t>
                      </a:r>
                      <a:endParaRPr lang="en-US" dirty="0"/>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3822862590"/>
                  </a:ext>
                </a:extLst>
              </a:tr>
            </a:tbl>
          </a:graphicData>
        </a:graphic>
      </p:graphicFrame>
    </p:spTree>
    <p:extLst>
      <p:ext uri="{BB962C8B-B14F-4D97-AF65-F5344CB8AC3E}">
        <p14:creationId xmlns:p14="http://schemas.microsoft.com/office/powerpoint/2010/main" val="2728052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normAutofit/>
          </a:bodyPr>
          <a:lstStyle/>
          <a:p>
            <a:r>
              <a:rPr lang="en-GB" b="1" dirty="0">
                <a:solidFill>
                  <a:srgbClr val="0D0D0D"/>
                </a:solidFill>
                <a:latin typeface="Söhne"/>
              </a:rPr>
              <a:t>Hackathon</a:t>
            </a:r>
            <a:endParaRPr lang="en-US" b="1" dirty="0">
              <a:solidFill>
                <a:srgbClr val="0D0D0D"/>
              </a:solidFill>
              <a:latin typeface="Söhne"/>
            </a:endParaRPr>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9100" y="1138353"/>
            <a:ext cx="12191999" cy="5715039"/>
          </a:xfrm>
        </p:spPr>
        <p:txBody>
          <a:bodyPr>
            <a:normAutofit/>
          </a:bodyPr>
          <a:lstStyle/>
          <a:p>
            <a:pPr marL="0" indent="0" algn="just">
              <a:lnSpc>
                <a:spcPct val="100000"/>
              </a:lnSpc>
              <a:buNone/>
            </a:pPr>
            <a:r>
              <a:rPr lang="en-US" dirty="0">
                <a:solidFill>
                  <a:srgbClr val="0D0D0D"/>
                </a:solidFill>
                <a:latin typeface="Söhne"/>
              </a:rPr>
              <a:t>Examples</a:t>
            </a:r>
          </a:p>
          <a:p>
            <a:pPr algn="just">
              <a:lnSpc>
                <a:spcPct val="100000"/>
              </a:lnSpc>
              <a:buFont typeface="Wingdings" panose="05000000000000000000" pitchFamily="2" charset="2"/>
              <a:buChar char="v"/>
            </a:pPr>
            <a:r>
              <a:rPr lang="en-US" dirty="0">
                <a:solidFill>
                  <a:srgbClr val="0D0D0D"/>
                </a:solidFill>
                <a:latin typeface="Söhne"/>
              </a:rPr>
              <a:t>Rag starter: </a:t>
            </a:r>
          </a:p>
          <a:p>
            <a:pPr marL="0" indent="0" algn="just">
              <a:lnSpc>
                <a:spcPct val="100000"/>
              </a:lnSpc>
              <a:buNone/>
            </a:pPr>
            <a:r>
              <a:rPr lang="en-US" dirty="0">
                <a:solidFill>
                  <a:srgbClr val="0D0D0D"/>
                </a:solidFill>
                <a:latin typeface="Söhne"/>
              </a:rPr>
              <a:t>	https://www.kaggle.com/code/mikemollel/rag-gemma-swahili2. </a:t>
            </a:r>
          </a:p>
          <a:p>
            <a:pPr algn="just">
              <a:lnSpc>
                <a:spcPct val="100000"/>
              </a:lnSpc>
              <a:buFont typeface="Wingdings" panose="05000000000000000000" pitchFamily="2" charset="2"/>
              <a:buChar char="v"/>
            </a:pPr>
            <a:r>
              <a:rPr lang="en-US" dirty="0" err="1">
                <a:solidFill>
                  <a:srgbClr val="0D0D0D"/>
                </a:solidFill>
                <a:latin typeface="Söhne"/>
              </a:rPr>
              <a:t>SfT</a:t>
            </a:r>
            <a:r>
              <a:rPr lang="en-US" dirty="0">
                <a:solidFill>
                  <a:srgbClr val="0D0D0D"/>
                </a:solidFill>
                <a:latin typeface="Söhne"/>
              </a:rPr>
              <a:t> data creation example: </a:t>
            </a:r>
          </a:p>
          <a:p>
            <a:pPr marL="0" indent="0" algn="just">
              <a:lnSpc>
                <a:spcPct val="100000"/>
              </a:lnSpc>
              <a:buNone/>
            </a:pPr>
            <a:r>
              <a:rPr lang="en-US" dirty="0">
                <a:solidFill>
                  <a:srgbClr val="0D0D0D"/>
                </a:solidFill>
                <a:latin typeface="Söhne"/>
              </a:rPr>
              <a:t>	https://www.kaggle.com/code/mikemollel/swahili-gemma-dataset-creation3. </a:t>
            </a:r>
          </a:p>
          <a:p>
            <a:pPr>
              <a:lnSpc>
                <a:spcPct val="100000"/>
              </a:lnSpc>
              <a:buFont typeface="Wingdings" panose="05000000000000000000" pitchFamily="2" charset="2"/>
              <a:buChar char="v"/>
            </a:pPr>
            <a:r>
              <a:rPr lang="en-US" dirty="0">
                <a:solidFill>
                  <a:srgbClr val="0D0D0D"/>
                </a:solidFill>
                <a:latin typeface="Söhne"/>
              </a:rPr>
              <a:t>Evaluate Swahili LLM ARC </a:t>
            </a:r>
            <a:r>
              <a:rPr lang="en-US" dirty="0" err="1">
                <a:solidFill>
                  <a:srgbClr val="0D0D0D"/>
                </a:solidFill>
                <a:latin typeface="Söhne"/>
              </a:rPr>
              <a:t>Challange</a:t>
            </a:r>
            <a:r>
              <a:rPr lang="en-US" dirty="0">
                <a:solidFill>
                  <a:srgbClr val="0D0D0D"/>
                </a:solidFill>
                <a:latin typeface="Söhne"/>
              </a:rPr>
              <a:t> Task: 	https://www.kaggle.com/code/mikemollel/evaluator-swahili-llms </a:t>
            </a: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8" name="Rectangle 7">
            <a:extLst>
              <a:ext uri="{FF2B5EF4-FFF2-40B4-BE49-F238E27FC236}">
                <a16:creationId xmlns:a16="http://schemas.microsoft.com/office/drawing/2014/main" id="{B8D017EB-3A2C-00BB-F55F-7FDD501102C2}"/>
              </a:ext>
            </a:extLst>
          </p:cNvPr>
          <p:cNvSpPr/>
          <p:nvPr/>
        </p:nvSpPr>
        <p:spPr>
          <a:xfrm>
            <a:off x="8693624" y="3798627"/>
            <a:ext cx="914400" cy="245660"/>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5861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45F9FD-70A1-881C-26E4-BC995F6A7FCF}"/>
              </a:ext>
            </a:extLst>
          </p:cNvPr>
          <p:cNvSpPr/>
          <p:nvPr/>
        </p:nvSpPr>
        <p:spPr>
          <a:xfrm>
            <a:off x="0" y="2379622"/>
            <a:ext cx="12191999" cy="447837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endParaRPr lang="en-US" sz="2800" b="1" dirty="0">
              <a:solidFill>
                <a:srgbClr val="0D0D0D"/>
              </a:solidFill>
              <a:latin typeface="Söhne"/>
            </a:endParaRPr>
          </a:p>
        </p:txBody>
      </p:sp>
      <p:sp>
        <p:nvSpPr>
          <p:cNvPr id="8" name="Rectangle 7">
            <a:extLst>
              <a:ext uri="{FF2B5EF4-FFF2-40B4-BE49-F238E27FC236}">
                <a16:creationId xmlns:a16="http://schemas.microsoft.com/office/drawing/2014/main" id="{072D404C-D4BF-0885-A66A-BC5C5F17AEB1}"/>
              </a:ext>
            </a:extLst>
          </p:cNvPr>
          <p:cNvSpPr/>
          <p:nvPr/>
        </p:nvSpPr>
        <p:spPr>
          <a:xfrm>
            <a:off x="3059374" y="2792104"/>
            <a:ext cx="6105098" cy="636896"/>
          </a:xfrm>
          <a:prstGeom prst="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800" b="1" dirty="0">
              <a:solidFill>
                <a:srgbClr val="0D0D0D"/>
              </a:solidFill>
              <a:latin typeface="Söhne"/>
            </a:endParaRPr>
          </a:p>
        </p:txBody>
      </p:sp>
      <p:sp>
        <p:nvSpPr>
          <p:cNvPr id="6" name="Rectangle 5">
            <a:extLst>
              <a:ext uri="{FF2B5EF4-FFF2-40B4-BE49-F238E27FC236}">
                <a16:creationId xmlns:a16="http://schemas.microsoft.com/office/drawing/2014/main" id="{644C5382-457C-B8CC-DFD5-EEA9DB244DE6}"/>
              </a:ext>
            </a:extLst>
          </p:cNvPr>
          <p:cNvSpPr/>
          <p:nvPr/>
        </p:nvSpPr>
        <p:spPr>
          <a:xfrm>
            <a:off x="68240" y="4972334"/>
            <a:ext cx="6105098" cy="1023582"/>
          </a:xfrm>
          <a:prstGeom prst="rect">
            <a:avLst/>
          </a:prstGeom>
          <a:solidFill>
            <a:schemeClr val="tx2">
              <a:lumMod val="40000"/>
              <a:lumOff val="60000"/>
            </a:schemeClr>
          </a:solidFill>
          <a:ln>
            <a:solidFill>
              <a:schemeClr val="tx2">
                <a:lumMod val="40000"/>
                <a:lumOff val="60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lstStyle/>
          <a:p>
            <a:r>
              <a:rPr lang="en-GB" dirty="0">
                <a:solidFill>
                  <a:srgbClr val="0D0D0D"/>
                </a:solidFill>
                <a:latin typeface="Söhne"/>
              </a:rPr>
              <a:t>Politics</a:t>
            </a:r>
            <a:r>
              <a:rPr lang="en-US" dirty="0">
                <a:solidFill>
                  <a:srgbClr val="0D0D0D"/>
                </a:solidFill>
                <a:latin typeface="Söhne"/>
              </a:rPr>
              <a:t> Part of LLM</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0" y="1798332"/>
            <a:ext cx="12191999" cy="5059668"/>
          </a:xfrm>
          <a:solidFill>
            <a:schemeClr val="bg2">
              <a:lumMod val="90000"/>
            </a:schemeClr>
          </a:solidFill>
        </p:spPr>
        <p:txBody>
          <a:bodyPr>
            <a:normAutofit/>
          </a:bodyPr>
          <a:lstStyle/>
          <a:p>
            <a:pPr marL="0" indent="0" algn="ctr">
              <a:buNone/>
            </a:pPr>
            <a:endParaRPr lang="en-US" dirty="0"/>
          </a:p>
          <a:p>
            <a:pPr marL="0" indent="0" algn="ctr">
              <a:buNone/>
            </a:pPr>
            <a:r>
              <a:rPr lang="en-US" sz="3200" b="1" dirty="0"/>
              <a:t>Things to talk</a:t>
            </a:r>
          </a:p>
          <a:p>
            <a:pPr marL="0" indent="0" algn="ctr">
              <a:buNone/>
            </a:pPr>
            <a:endParaRPr lang="en-US" dirty="0"/>
          </a:p>
          <a:p>
            <a:pPr marL="514350" indent="-514350" algn="just">
              <a:buFont typeface="+mj-lt"/>
              <a:buAutoNum type="arabicPeriod"/>
            </a:pPr>
            <a:r>
              <a:rPr lang="en-US" b="1" dirty="0">
                <a:solidFill>
                  <a:srgbClr val="0D0D0D"/>
                </a:solidFill>
                <a:latin typeface="Söhne"/>
              </a:rPr>
              <a:t>Building the Bridge</a:t>
            </a:r>
          </a:p>
          <a:p>
            <a:pPr marL="514350" indent="-514350" algn="just">
              <a:buFont typeface="+mj-lt"/>
              <a:buAutoNum type="arabicPeriod"/>
            </a:pPr>
            <a:r>
              <a:rPr lang="en-US" b="1" dirty="0">
                <a:solidFill>
                  <a:srgbClr val="0D0D0D"/>
                </a:solidFill>
                <a:latin typeface="Söhne"/>
              </a:rPr>
              <a:t>Swahili LLM</a:t>
            </a:r>
          </a:p>
          <a:p>
            <a:pPr marL="514350" indent="-514350" algn="just">
              <a:buFont typeface="+mj-lt"/>
              <a:buAutoNum type="arabicPeriod"/>
            </a:pPr>
            <a:r>
              <a:rPr lang="en-US" b="1" dirty="0">
                <a:solidFill>
                  <a:srgbClr val="0D0D0D"/>
                </a:solidFill>
                <a:latin typeface="Söhne"/>
              </a:rPr>
              <a:t>What and Why</a:t>
            </a:r>
          </a:p>
          <a:p>
            <a:pPr marL="514350" indent="-514350" algn="just">
              <a:buFont typeface="+mj-lt"/>
              <a:buAutoNum type="arabicPeriod"/>
            </a:pPr>
            <a:r>
              <a:rPr lang="en-US" b="1" dirty="0">
                <a:solidFill>
                  <a:srgbClr val="0D0D0D"/>
                </a:solidFill>
                <a:latin typeface="Söhne"/>
              </a:rPr>
              <a:t>Empowering local content</a:t>
            </a:r>
          </a:p>
          <a:p>
            <a:pPr marL="514350" indent="-514350" algn="just">
              <a:buFont typeface="+mj-lt"/>
              <a:buAutoNum type="arabicPeriod"/>
            </a:pPr>
            <a:r>
              <a:rPr lang="en-US" b="1" dirty="0">
                <a:solidFill>
                  <a:srgbClr val="0D0D0D"/>
                </a:solidFill>
                <a:latin typeface="Söhne"/>
              </a:rPr>
              <a:t>End</a:t>
            </a:r>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5" name="TextBox 4">
            <a:extLst>
              <a:ext uri="{FF2B5EF4-FFF2-40B4-BE49-F238E27FC236}">
                <a16:creationId xmlns:a16="http://schemas.microsoft.com/office/drawing/2014/main" id="{CEA49FAC-8DA6-D4A5-3BA9-93D36A7E60C8}"/>
              </a:ext>
            </a:extLst>
          </p:cNvPr>
          <p:cNvSpPr txBox="1"/>
          <p:nvPr/>
        </p:nvSpPr>
        <p:spPr>
          <a:xfrm>
            <a:off x="0" y="1152000"/>
            <a:ext cx="12192000" cy="646331"/>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just"/>
            <a:r>
              <a:rPr lang="en-US" b="1" i="1" dirty="0"/>
              <a:t>DPO, KTO, RLHF </a:t>
            </a:r>
            <a:r>
              <a:rPr lang="en-US" b="1" i="1" dirty="0" err="1"/>
              <a:t>etc</a:t>
            </a:r>
            <a:r>
              <a:rPr lang="en-US" b="1" i="1" dirty="0"/>
              <a:t> all are </a:t>
            </a:r>
            <a:r>
              <a:rPr lang="en-US" b="1" i="1" dirty="0">
                <a:solidFill>
                  <a:schemeClr val="accent6"/>
                </a:solidFill>
              </a:rPr>
              <a:t>complex things</a:t>
            </a:r>
          </a:p>
          <a:p>
            <a:pPr algn="just"/>
            <a:endParaRPr lang="en-US" b="1" i="1" dirty="0"/>
          </a:p>
        </p:txBody>
      </p:sp>
    </p:spTree>
    <p:extLst>
      <p:ext uri="{BB962C8B-B14F-4D97-AF65-F5344CB8AC3E}">
        <p14:creationId xmlns:p14="http://schemas.microsoft.com/office/powerpoint/2010/main" val="2706495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5A2E-CE0B-D568-BFF1-A18E0D6A5034}"/>
              </a:ext>
            </a:extLst>
          </p:cNvPr>
          <p:cNvSpPr>
            <a:spLocks noGrp="1"/>
          </p:cNvSpPr>
          <p:nvPr>
            <p:ph type="title"/>
          </p:nvPr>
        </p:nvSpPr>
        <p:spPr>
          <a:xfrm>
            <a:off x="0" y="10281"/>
            <a:ext cx="12192000" cy="1123523"/>
          </a:xfrm>
        </p:spPr>
        <p:style>
          <a:lnRef idx="2">
            <a:schemeClr val="accent1">
              <a:shade val="15000"/>
            </a:schemeClr>
          </a:lnRef>
          <a:fillRef idx="1">
            <a:schemeClr val="accent1"/>
          </a:fillRef>
          <a:effectRef idx="0">
            <a:schemeClr val="accent1"/>
          </a:effectRef>
          <a:fontRef idx="minor">
            <a:schemeClr val="lt1"/>
          </a:fontRef>
        </p:style>
        <p:txBody>
          <a:bodyPr/>
          <a:lstStyle/>
          <a:p>
            <a:r>
              <a:rPr lang="en-US" b="0" i="0" dirty="0">
                <a:solidFill>
                  <a:srgbClr val="0D0D0D"/>
                </a:solidFill>
                <a:effectLst/>
                <a:latin typeface="Söhne"/>
              </a:rPr>
              <a:t>Bridging Language Gaps in AI</a:t>
            </a:r>
            <a:endParaRPr lang="en-US" dirty="0"/>
          </a:p>
        </p:txBody>
      </p:sp>
      <p:sp>
        <p:nvSpPr>
          <p:cNvPr id="3" name="Content Placeholder 2">
            <a:extLst>
              <a:ext uri="{FF2B5EF4-FFF2-40B4-BE49-F238E27FC236}">
                <a16:creationId xmlns:a16="http://schemas.microsoft.com/office/drawing/2014/main" id="{A623E367-5030-D267-2BF1-58756753CB43}"/>
              </a:ext>
            </a:extLst>
          </p:cNvPr>
          <p:cNvSpPr>
            <a:spLocks noGrp="1"/>
          </p:cNvSpPr>
          <p:nvPr>
            <p:ph idx="1"/>
          </p:nvPr>
        </p:nvSpPr>
        <p:spPr>
          <a:xfrm>
            <a:off x="0" y="1266063"/>
            <a:ext cx="12192000" cy="5591937"/>
          </a:xfrm>
        </p:spPr>
        <p:txBody>
          <a:bodyPr/>
          <a:lstStyle/>
          <a:p>
            <a:pPr algn="just">
              <a:buFont typeface="Wingdings" panose="05000000000000000000" pitchFamily="2" charset="2"/>
              <a:buChar char="v"/>
            </a:pPr>
            <a:r>
              <a:rPr lang="en-US" dirty="0"/>
              <a:t>Large Language Models (LLMs) like ChatGPT have revolutionized natural language processing (NLP) capabilities</a:t>
            </a:r>
          </a:p>
          <a:p>
            <a:pPr algn="just">
              <a:buFont typeface="Wingdings" panose="05000000000000000000" pitchFamily="2" charset="2"/>
              <a:buChar char="v"/>
            </a:pPr>
            <a:r>
              <a:rPr lang="en-US" dirty="0"/>
              <a:t>However, these models often struggle with low-resource languages and lack customization options</a:t>
            </a:r>
          </a:p>
          <a:p>
            <a:pPr algn="just">
              <a:buFont typeface="Wingdings" panose="05000000000000000000" pitchFamily="2" charset="2"/>
              <a:buChar char="v"/>
            </a:pPr>
            <a:r>
              <a:rPr lang="en-US" dirty="0"/>
              <a:t>Swahili, a widely spoken language in East and Southern Africa, has limited language support in current LLMs</a:t>
            </a:r>
          </a:p>
          <a:p>
            <a:pPr algn="just"/>
            <a:endParaRPr lang="en-US" dirty="0"/>
          </a:p>
        </p:txBody>
      </p:sp>
      <p:pic>
        <p:nvPicPr>
          <p:cNvPr id="1028" name="Picture 4" descr="Kiswahili official Tanzania language – Safari Crew Tanzania">
            <a:extLst>
              <a:ext uri="{FF2B5EF4-FFF2-40B4-BE49-F238E27FC236}">
                <a16:creationId xmlns:a16="http://schemas.microsoft.com/office/drawing/2014/main" id="{96406B0C-360B-BA58-40AB-7D14D44D93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4007" y="3851796"/>
            <a:ext cx="3333750" cy="2857500"/>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5AC63BB-3308-F388-F8AC-90B06C83193D}"/>
              </a:ext>
            </a:extLst>
          </p:cNvPr>
          <p:cNvSpPr txBox="1">
            <a:spLocks/>
          </p:cNvSpPr>
          <p:nvPr/>
        </p:nvSpPr>
        <p:spPr>
          <a:xfrm>
            <a:off x="4348233" y="3955008"/>
            <a:ext cx="7347898" cy="29015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Swahili is spoken by more than 150 million people throughout the yellow-highlighted region</a:t>
            </a:r>
          </a:p>
          <a:p>
            <a:pPr algn="just"/>
            <a:r>
              <a:rPr lang="en-US" dirty="0"/>
              <a:t>Source: https://www.safaricrewtanzania.com/en/language-kiswahili/</a:t>
            </a:r>
          </a:p>
        </p:txBody>
      </p:sp>
      <p:pic>
        <p:nvPicPr>
          <p:cNvPr id="5" name="Picture 4">
            <a:extLst>
              <a:ext uri="{FF2B5EF4-FFF2-40B4-BE49-F238E27FC236}">
                <a16:creationId xmlns:a16="http://schemas.microsoft.com/office/drawing/2014/main" id="{E4D3B599-2008-7533-55AF-79ADE33A95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13658" y="0"/>
            <a:ext cx="1152000" cy="1152000"/>
          </a:xfrm>
          <a:prstGeom prst="rect">
            <a:avLst/>
          </a:prstGeom>
        </p:spPr>
      </p:pic>
    </p:spTree>
    <p:extLst>
      <p:ext uri="{BB962C8B-B14F-4D97-AF65-F5344CB8AC3E}">
        <p14:creationId xmlns:p14="http://schemas.microsoft.com/office/powerpoint/2010/main" val="4752718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5A2E-CE0B-D568-BFF1-A18E0D6A5034}"/>
              </a:ext>
            </a:extLst>
          </p:cNvPr>
          <p:cNvSpPr>
            <a:spLocks noGrp="1"/>
          </p:cNvSpPr>
          <p:nvPr>
            <p:ph type="title"/>
          </p:nvPr>
        </p:nvSpPr>
        <p:spPr>
          <a:xfrm>
            <a:off x="0" y="5733"/>
            <a:ext cx="12192000" cy="1152000"/>
          </a:xfrm>
        </p:spPr>
        <p:style>
          <a:lnRef idx="2">
            <a:schemeClr val="accent1">
              <a:shade val="15000"/>
            </a:schemeClr>
          </a:lnRef>
          <a:fillRef idx="1">
            <a:schemeClr val="accent1"/>
          </a:fillRef>
          <a:effectRef idx="0">
            <a:schemeClr val="accent1"/>
          </a:effectRef>
          <a:fontRef idx="minor">
            <a:schemeClr val="lt1"/>
          </a:fontRef>
        </p:style>
        <p:txBody>
          <a:bodyPr/>
          <a:lstStyle/>
          <a:p>
            <a:pPr algn="ctr"/>
            <a:r>
              <a:rPr lang="en-US" b="0" i="0" dirty="0">
                <a:solidFill>
                  <a:srgbClr val="0D0D0D"/>
                </a:solidFill>
                <a:effectLst/>
                <a:latin typeface="Söhne"/>
              </a:rPr>
              <a:t>Swahili-LLM</a:t>
            </a:r>
            <a:endParaRPr lang="en-US" dirty="0"/>
          </a:p>
        </p:txBody>
      </p:sp>
      <p:sp>
        <p:nvSpPr>
          <p:cNvPr id="3" name="Content Placeholder 2">
            <a:extLst>
              <a:ext uri="{FF2B5EF4-FFF2-40B4-BE49-F238E27FC236}">
                <a16:creationId xmlns:a16="http://schemas.microsoft.com/office/drawing/2014/main" id="{A623E367-5030-D267-2BF1-58756753CB43}"/>
              </a:ext>
            </a:extLst>
          </p:cNvPr>
          <p:cNvSpPr>
            <a:spLocks noGrp="1"/>
          </p:cNvSpPr>
          <p:nvPr>
            <p:ph idx="1"/>
          </p:nvPr>
        </p:nvSpPr>
        <p:spPr>
          <a:xfrm>
            <a:off x="0" y="1163466"/>
            <a:ext cx="12179389" cy="5688801"/>
          </a:xfrm>
        </p:spPr>
        <p:txBody>
          <a:bodyPr>
            <a:normAutofit fontScale="92500" lnSpcReduction="20000"/>
          </a:bodyPr>
          <a:lstStyle/>
          <a:p>
            <a:pPr algn="just">
              <a:buFont typeface="Wingdings" panose="05000000000000000000" pitchFamily="2" charset="2"/>
              <a:buChar char="v"/>
            </a:pPr>
            <a:r>
              <a:rPr lang="en-US" dirty="0">
                <a:solidFill>
                  <a:schemeClr val="accent1"/>
                </a:solidFill>
                <a:latin typeface="Times New Roman" panose="02020603050405020304" pitchFamily="18" charset="0"/>
                <a:cs typeface="Times New Roman" panose="02020603050405020304" pitchFamily="18" charset="0"/>
              </a:rPr>
              <a:t>Swahili –LLMs are the </a:t>
            </a:r>
            <a:r>
              <a:rPr lang="en-US" b="0" i="0" dirty="0">
                <a:solidFill>
                  <a:schemeClr val="accent1"/>
                </a:solidFill>
                <a:effectLst/>
                <a:latin typeface="Times New Roman" panose="02020603050405020304" pitchFamily="18" charset="0"/>
                <a:cs typeface="Times New Roman" panose="02020603050405020304" pitchFamily="18" charset="0"/>
              </a:rPr>
              <a:t>Large Language Model (LLM) that addresses the Swahili-speaking population's unique linguistic characteristics and needs. </a:t>
            </a:r>
          </a:p>
          <a:p>
            <a:pPr algn="just">
              <a:buFont typeface="Wingdings" panose="05000000000000000000" pitchFamily="2" charset="2"/>
              <a:buChar char="v"/>
            </a:pPr>
            <a:endParaRPr lang="en-US" b="0" i="0" dirty="0">
              <a:solidFill>
                <a:schemeClr val="accent1"/>
              </a:solidFill>
              <a:effectLst/>
              <a:latin typeface="Times New Roman" panose="02020603050405020304" pitchFamily="18" charset="0"/>
              <a:cs typeface="Times New Roman" panose="02020603050405020304" pitchFamily="18" charset="0"/>
            </a:endParaRPr>
          </a:p>
          <a:p>
            <a:pPr marL="0" indent="0" algn="just">
              <a:buNone/>
            </a:pPr>
            <a:r>
              <a:rPr lang="en-US" b="0" i="0" dirty="0">
                <a:solidFill>
                  <a:srgbClr val="0D0D0D"/>
                </a:solidFill>
                <a:effectLst/>
                <a:latin typeface="Times New Roman" panose="02020603050405020304" pitchFamily="18" charset="0"/>
                <a:cs typeface="Times New Roman" panose="02020603050405020304" pitchFamily="18" charset="0"/>
              </a:rPr>
              <a:t>The main objectives and features of Swahili-LLM  include:</a:t>
            </a:r>
          </a:p>
          <a:p>
            <a:pPr algn="just">
              <a:buFont typeface="+mj-lt"/>
              <a:buAutoNum type="arabicPeriod"/>
            </a:pPr>
            <a:r>
              <a:rPr lang="en-US" b="1" i="0" dirty="0">
                <a:solidFill>
                  <a:srgbClr val="0D0D0D"/>
                </a:solidFill>
                <a:effectLst/>
                <a:latin typeface="Times New Roman" panose="02020603050405020304" pitchFamily="18" charset="0"/>
                <a:cs typeface="Times New Roman" panose="02020603050405020304" pitchFamily="18" charset="0"/>
              </a:rPr>
              <a:t>Linguistic Inclusivity</a:t>
            </a:r>
            <a:r>
              <a:rPr lang="en-US" b="0" i="0" dirty="0">
                <a:solidFill>
                  <a:srgbClr val="0D0D0D"/>
                </a:solidFill>
                <a:effectLst/>
                <a:latin typeface="Times New Roman" panose="02020603050405020304" pitchFamily="18" charset="0"/>
                <a:cs typeface="Times New Roman" panose="02020603050405020304" pitchFamily="18" charset="0"/>
              </a:rPr>
              <a:t>: Bridging the gap in AI technology by providing a powerful tool for language processing and generation in Swahili, a language spoken by millions but often underrepresented in the digital and AI landscapes.</a:t>
            </a:r>
          </a:p>
          <a:p>
            <a:pPr algn="just">
              <a:buFont typeface="+mj-lt"/>
              <a:buAutoNum type="arabicPeriod"/>
            </a:pPr>
            <a:r>
              <a:rPr lang="en-US" b="1" i="0" dirty="0">
                <a:solidFill>
                  <a:srgbClr val="0D0D0D"/>
                </a:solidFill>
                <a:effectLst/>
                <a:latin typeface="Times New Roman" panose="02020603050405020304" pitchFamily="18" charset="0"/>
                <a:cs typeface="Times New Roman" panose="02020603050405020304" pitchFamily="18" charset="0"/>
              </a:rPr>
              <a:t>Open-Source Model</a:t>
            </a:r>
            <a:r>
              <a:rPr lang="en-US" b="0" i="0" dirty="0">
                <a:solidFill>
                  <a:srgbClr val="0D0D0D"/>
                </a:solidFill>
                <a:effectLst/>
                <a:latin typeface="Times New Roman" panose="02020603050405020304" pitchFamily="18" charset="0"/>
                <a:cs typeface="Times New Roman" panose="02020603050405020304" pitchFamily="18" charset="0"/>
              </a:rPr>
              <a:t>: Unlike closed-source Large Language Models, which are restricted in access and customization, Swahili-Llama would ideally be open-source. This allows for greater flexibility, enabling developers, researchers, and users to tailor the model to their needs and contribute to its ongoing improvement.</a:t>
            </a:r>
          </a:p>
          <a:p>
            <a:pPr algn="just">
              <a:buFont typeface="+mj-lt"/>
              <a:buAutoNum type="arabicPeriod"/>
            </a:pPr>
            <a:r>
              <a:rPr lang="en-US" b="1" i="0" dirty="0">
                <a:effectLst/>
                <a:latin typeface="Times New Roman" panose="02020603050405020304" pitchFamily="18" charset="0"/>
                <a:cs typeface="Times New Roman" panose="02020603050405020304" pitchFamily="18" charset="0"/>
              </a:rPr>
              <a:t>Versatile Application Support</a:t>
            </a:r>
            <a:r>
              <a:rPr lang="en-US" b="0" i="0" dirty="0">
                <a:solidFill>
                  <a:srgbClr val="9B9B9B"/>
                </a:solidFill>
                <a:effectLst/>
                <a:latin typeface="Times New Roman" panose="02020603050405020304" pitchFamily="18" charset="0"/>
                <a:cs typeface="Times New Roman" panose="02020603050405020304" pitchFamily="18" charset="0"/>
              </a:rPr>
              <a:t>: </a:t>
            </a:r>
            <a:r>
              <a:rPr lang="en-US" dirty="0">
                <a:solidFill>
                  <a:srgbClr val="0D0D0D"/>
                </a:solidFill>
                <a:latin typeface="Times New Roman" panose="02020603050405020304" pitchFamily="18" charset="0"/>
                <a:cs typeface="Times New Roman" panose="02020603050405020304" pitchFamily="18" charset="0"/>
              </a:rPr>
              <a:t>The model supports various applications, from text generation and sentiment analysis to supervised fine-tuning to different applications.</a:t>
            </a:r>
          </a:p>
          <a:p>
            <a:pPr algn="just">
              <a:buFont typeface="+mj-lt"/>
              <a:buAutoNum type="arabicPeriod"/>
            </a:pPr>
            <a:r>
              <a:rPr lang="en-US" b="1" i="0" dirty="0">
                <a:effectLst/>
                <a:latin typeface="Times New Roman" panose="02020603050405020304" pitchFamily="18" charset="0"/>
                <a:cs typeface="Times New Roman" panose="02020603050405020304" pitchFamily="18" charset="0"/>
              </a:rPr>
              <a:t>Customization and Localization</a:t>
            </a:r>
            <a:r>
              <a:rPr lang="en-US" b="0" i="0" dirty="0">
                <a:solidFill>
                  <a:srgbClr val="9B9B9B"/>
                </a:solidFill>
                <a:effectLst/>
                <a:latin typeface="Times New Roman" panose="02020603050405020304" pitchFamily="18" charset="0"/>
                <a:cs typeface="Times New Roman" panose="02020603050405020304" pitchFamily="18" charset="0"/>
              </a:rPr>
              <a:t>: </a:t>
            </a:r>
            <a:r>
              <a:rPr lang="en-US" dirty="0">
                <a:solidFill>
                  <a:srgbClr val="0D0D0D"/>
                </a:solidFill>
                <a:latin typeface="Times New Roman" panose="02020603050405020304" pitchFamily="18" charset="0"/>
                <a:cs typeface="Times New Roman" panose="02020603050405020304" pitchFamily="18" charset="0"/>
              </a:rPr>
              <a:t>To offer an open-source solution that allows for extensive customization and localization, enabling developers, businesses, and governmental organizations to tailor AI applications to suit specific needs and cultural contexts of Swahili-speaking populations.</a:t>
            </a:r>
          </a:p>
          <a:p>
            <a:pPr marL="0" indent="0" algn="just">
              <a:buNone/>
            </a:pPr>
            <a:endParaRPr lang="en-US" dirty="0"/>
          </a:p>
          <a:p>
            <a:pPr algn="just"/>
            <a:endParaRPr lang="en-US" dirty="0"/>
          </a:p>
        </p:txBody>
      </p:sp>
      <p:pic>
        <p:nvPicPr>
          <p:cNvPr id="5" name="Picture 4">
            <a:extLst>
              <a:ext uri="{FF2B5EF4-FFF2-40B4-BE49-F238E27FC236}">
                <a16:creationId xmlns:a16="http://schemas.microsoft.com/office/drawing/2014/main" id="{F60CF005-926D-523B-A865-06758024F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7389" y="0"/>
            <a:ext cx="1152000" cy="1152000"/>
          </a:xfrm>
          <a:prstGeom prst="rect">
            <a:avLst/>
          </a:prstGeom>
        </p:spPr>
      </p:pic>
    </p:spTree>
    <p:extLst>
      <p:ext uri="{BB962C8B-B14F-4D97-AF65-F5344CB8AC3E}">
        <p14:creationId xmlns:p14="http://schemas.microsoft.com/office/powerpoint/2010/main" val="824409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F5A2E-CE0B-D568-BFF1-A18E0D6A5034}"/>
              </a:ext>
            </a:extLst>
          </p:cNvPr>
          <p:cNvSpPr>
            <a:spLocks noGrp="1"/>
          </p:cNvSpPr>
          <p:nvPr>
            <p:ph type="title"/>
          </p:nvPr>
        </p:nvSpPr>
        <p:spPr>
          <a:xfrm>
            <a:off x="838200" y="28477"/>
            <a:ext cx="10515600" cy="1325563"/>
          </a:xfrm>
        </p:spPr>
        <p:txBody>
          <a:bodyPr/>
          <a:lstStyle/>
          <a:p>
            <a:r>
              <a:rPr lang="en-US" b="0" i="0" dirty="0">
                <a:solidFill>
                  <a:srgbClr val="0D0D0D"/>
                </a:solidFill>
                <a:effectLst/>
                <a:latin typeface="Söhne"/>
              </a:rPr>
              <a:t>Swahili-LLM: </a:t>
            </a:r>
            <a:r>
              <a:rPr lang="en-US" dirty="0">
                <a:solidFill>
                  <a:srgbClr val="0D0D0D"/>
                </a:solidFill>
                <a:latin typeface="Söhne"/>
              </a:rPr>
              <a:t>Why Swahili LLM</a:t>
            </a:r>
            <a:endParaRPr lang="en-US" dirty="0"/>
          </a:p>
        </p:txBody>
      </p:sp>
      <p:sp>
        <p:nvSpPr>
          <p:cNvPr id="3" name="Content Placeholder 2">
            <a:extLst>
              <a:ext uri="{FF2B5EF4-FFF2-40B4-BE49-F238E27FC236}">
                <a16:creationId xmlns:a16="http://schemas.microsoft.com/office/drawing/2014/main" id="{A623E367-5030-D267-2BF1-58756753CB43}"/>
              </a:ext>
            </a:extLst>
          </p:cNvPr>
          <p:cNvSpPr>
            <a:spLocks noGrp="1"/>
          </p:cNvSpPr>
          <p:nvPr>
            <p:ph idx="1"/>
          </p:nvPr>
        </p:nvSpPr>
        <p:spPr>
          <a:xfrm>
            <a:off x="495869" y="1266063"/>
            <a:ext cx="11213910" cy="5334903"/>
          </a:xfrm>
        </p:spPr>
        <p:txBody>
          <a:bodyPr>
            <a:normAutofit/>
          </a:bodyPr>
          <a:lstStyle/>
          <a:p>
            <a:pPr algn="just">
              <a:buFont typeface="Arial" panose="020B0604020202020204" pitchFamily="34" charset="0"/>
              <a:buChar char="•"/>
            </a:pPr>
            <a:r>
              <a:rPr lang="en-US" b="1" i="0" dirty="0">
                <a:solidFill>
                  <a:srgbClr val="0D0D0D"/>
                </a:solidFill>
                <a:effectLst/>
                <a:latin typeface="Söhne"/>
              </a:rPr>
              <a:t>Customization at Scale:</a:t>
            </a:r>
            <a:r>
              <a:rPr lang="en-US" b="0" i="0" dirty="0">
                <a:solidFill>
                  <a:srgbClr val="0D0D0D"/>
                </a:solidFill>
                <a:effectLst/>
                <a:latin typeface="Söhne"/>
              </a:rPr>
              <a:t> Explicitly tailored for Swahili, it allows for fine-tuning to meet the unique needs of various applications, from text generation to sentiment analysis.</a:t>
            </a:r>
          </a:p>
          <a:p>
            <a:pPr algn="just">
              <a:buFont typeface="Arial" panose="020B0604020202020204" pitchFamily="34" charset="0"/>
              <a:buChar char="•"/>
            </a:pPr>
            <a:r>
              <a:rPr lang="en-US" b="1" i="0" dirty="0">
                <a:solidFill>
                  <a:srgbClr val="0D0D0D"/>
                </a:solidFill>
                <a:effectLst/>
                <a:latin typeface="Söhne"/>
              </a:rPr>
              <a:t>Open-Source Accessibility:</a:t>
            </a:r>
            <a:r>
              <a:rPr lang="en-US" b="0" i="0" dirty="0">
                <a:solidFill>
                  <a:srgbClr val="0D0D0D"/>
                </a:solidFill>
                <a:effectLst/>
                <a:latin typeface="Söhne"/>
              </a:rPr>
              <a:t> Enables developers in low-resource settings to innovate and develop AI solutions that are genuinely relevant to their communities.</a:t>
            </a:r>
          </a:p>
          <a:p>
            <a:pPr algn="just">
              <a:buFont typeface="Arial" panose="020B0604020202020204" pitchFamily="34" charset="0"/>
              <a:buChar char="•"/>
            </a:pPr>
            <a:r>
              <a:rPr lang="en-US" b="1" i="0" dirty="0">
                <a:solidFill>
                  <a:srgbClr val="0D0D0D"/>
                </a:solidFill>
                <a:effectLst/>
                <a:latin typeface="Söhne"/>
              </a:rPr>
              <a:t>Bridging Language Gaps:</a:t>
            </a:r>
            <a:r>
              <a:rPr lang="en-US" b="0" i="0" dirty="0">
                <a:solidFill>
                  <a:srgbClr val="0D0D0D"/>
                </a:solidFill>
                <a:effectLst/>
                <a:latin typeface="Söhne"/>
              </a:rPr>
              <a:t> By providing a robust tool for Swahili, Swahili-LLM paves the way for greater inclusivity in AI, ensuring that technology serves everyone, irrespective of their primary language.</a:t>
            </a:r>
          </a:p>
          <a:p>
            <a:pPr algn="just">
              <a:buFont typeface="Wingdings" panose="05000000000000000000" pitchFamily="2" charset="2"/>
              <a:buChar char="v"/>
            </a:pPr>
            <a:r>
              <a:rPr lang="en-US" b="1" i="0" dirty="0">
                <a:solidFill>
                  <a:schemeClr val="accent1"/>
                </a:solidFill>
                <a:effectLst/>
                <a:latin typeface="Söhne"/>
              </a:rPr>
              <a:t>The Impact:</a:t>
            </a:r>
            <a:r>
              <a:rPr lang="en-US" b="0" i="0" dirty="0">
                <a:solidFill>
                  <a:schemeClr val="accent1"/>
                </a:solidFill>
                <a:effectLst/>
                <a:latin typeface="Söhne"/>
              </a:rPr>
              <a:t> </a:t>
            </a:r>
            <a:r>
              <a:rPr lang="en-US" sz="2400" b="0" i="0" dirty="0">
                <a:solidFill>
                  <a:schemeClr val="accent1"/>
                </a:solidFill>
                <a:effectLst/>
                <a:latin typeface="Söhne"/>
              </a:rPr>
              <a:t>Swahili-LLM is not just a technological breakthrough; it's a step towards democratizing AI, making it accessible and useful for millions of Swahili speakers. It represents a significant leap towards closing the digital divide, fostering local content creation, enhancing educational tools, and improving access to information.</a:t>
            </a:r>
          </a:p>
          <a:p>
            <a:pPr algn="just"/>
            <a:endParaRPr lang="en-US" dirty="0"/>
          </a:p>
          <a:p>
            <a:pPr algn="just"/>
            <a:endParaRPr lang="en-US" dirty="0"/>
          </a:p>
        </p:txBody>
      </p:sp>
      <p:pic>
        <p:nvPicPr>
          <p:cNvPr id="5" name="Picture 4">
            <a:extLst>
              <a:ext uri="{FF2B5EF4-FFF2-40B4-BE49-F238E27FC236}">
                <a16:creationId xmlns:a16="http://schemas.microsoft.com/office/drawing/2014/main" id="{F60CF005-926D-523B-A865-06758024F1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3658" y="0"/>
            <a:ext cx="1152000" cy="1152000"/>
          </a:xfrm>
          <a:prstGeom prst="rect">
            <a:avLst/>
          </a:prstGeom>
        </p:spPr>
      </p:pic>
    </p:spTree>
    <p:extLst>
      <p:ext uri="{BB962C8B-B14F-4D97-AF65-F5344CB8AC3E}">
        <p14:creationId xmlns:p14="http://schemas.microsoft.com/office/powerpoint/2010/main" val="2498725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13212-D739-66B2-865F-C8E25D90679D}"/>
              </a:ext>
            </a:extLst>
          </p:cNvPr>
          <p:cNvSpPr>
            <a:spLocks noGrp="1"/>
          </p:cNvSpPr>
          <p:nvPr>
            <p:ph type="title"/>
          </p:nvPr>
        </p:nvSpPr>
        <p:spPr/>
        <p:txBody>
          <a:bodyPr>
            <a:normAutofit/>
          </a:bodyPr>
          <a:lstStyle/>
          <a:p>
            <a:r>
              <a:rPr lang="en-GB" dirty="0"/>
              <a:t>Please share your slides and codes</a:t>
            </a:r>
            <a:endParaRPr lang="en-US" dirty="0"/>
          </a:p>
        </p:txBody>
      </p:sp>
      <p:sp>
        <p:nvSpPr>
          <p:cNvPr id="3" name="Content Placeholder 2">
            <a:extLst>
              <a:ext uri="{FF2B5EF4-FFF2-40B4-BE49-F238E27FC236}">
                <a16:creationId xmlns:a16="http://schemas.microsoft.com/office/drawing/2014/main" id="{67B50380-FEB1-465D-6514-D347FFC15E8F}"/>
              </a:ext>
            </a:extLst>
          </p:cNvPr>
          <p:cNvSpPr>
            <a:spLocks noGrp="1"/>
          </p:cNvSpPr>
          <p:nvPr>
            <p:ph idx="1"/>
          </p:nvPr>
        </p:nvSpPr>
        <p:spPr/>
        <p:txBody>
          <a:bodyPr>
            <a:normAutofit/>
          </a:bodyPr>
          <a:lstStyle/>
          <a:p>
            <a:r>
              <a:rPr lang="en-GB" sz="4400" dirty="0"/>
              <a:t>Email Dr Mollel : </a:t>
            </a:r>
            <a:r>
              <a:rPr lang="en-GB" sz="4400" dirty="0">
                <a:hlinkClick r:id="rId2"/>
              </a:rPr>
              <a:t>msamwelmollel@gmail.com</a:t>
            </a:r>
            <a:endParaRPr lang="en-GB" sz="4400" dirty="0"/>
          </a:p>
          <a:p>
            <a:r>
              <a:rPr lang="en-GB" sz="4400" dirty="0"/>
              <a:t>Davis: </a:t>
            </a:r>
            <a:r>
              <a:rPr lang="en-GB" sz="4400" dirty="0">
                <a:hlinkClick r:id="rId3"/>
              </a:rPr>
              <a:t>davisdavid179@gmail.com</a:t>
            </a:r>
            <a:endParaRPr lang="en-GB" sz="4400" dirty="0"/>
          </a:p>
          <a:p>
            <a:r>
              <a:rPr lang="en-GB" sz="4400" dirty="0"/>
              <a:t>Prosperity: </a:t>
            </a:r>
            <a:r>
              <a:rPr lang="en-GB" sz="4400" dirty="0">
                <a:hlinkClick r:id="rId4"/>
              </a:rPr>
              <a:t>prosperitypaulking@gmail.com</a:t>
            </a:r>
            <a:br>
              <a:rPr lang="en-GB" sz="4400" dirty="0"/>
            </a:br>
            <a:endParaRPr lang="en-GB" sz="4400" dirty="0"/>
          </a:p>
          <a:p>
            <a:endParaRPr lang="en-GB" sz="4400" dirty="0"/>
          </a:p>
          <a:p>
            <a:endParaRPr lang="en-US" sz="4400" dirty="0"/>
          </a:p>
        </p:txBody>
      </p:sp>
    </p:spTree>
    <p:extLst>
      <p:ext uri="{BB962C8B-B14F-4D97-AF65-F5344CB8AC3E}">
        <p14:creationId xmlns:p14="http://schemas.microsoft.com/office/powerpoint/2010/main" val="2223464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838200" y="18255"/>
            <a:ext cx="10515600" cy="1325563"/>
          </a:xfrm>
        </p:spPr>
        <p:txBody>
          <a:bodyPr/>
          <a:lstStyle/>
          <a:p>
            <a:r>
              <a:rPr lang="en-US" b="0" i="0" dirty="0">
                <a:solidFill>
                  <a:srgbClr val="0D0D0D"/>
                </a:solidFill>
                <a:effectLst/>
                <a:latin typeface="Söhne"/>
              </a:rPr>
              <a:t>Empowering Local Content and Businesses</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268405" y="1362073"/>
            <a:ext cx="11441373" cy="5257149"/>
          </a:xfrm>
        </p:spPr>
        <p:txBody>
          <a:bodyPr>
            <a:normAutofit fontScale="92500" lnSpcReduction="10000"/>
          </a:bodyPr>
          <a:lstStyle/>
          <a:p>
            <a:pPr algn="just"/>
            <a:r>
              <a:rPr lang="en-US" b="0" i="0" dirty="0">
                <a:solidFill>
                  <a:srgbClr val="0D0D0D"/>
                </a:solidFill>
                <a:effectLst/>
                <a:latin typeface="Söhne"/>
              </a:rPr>
              <a:t>Swahili-LLM stands at the forefront of a transformative journey, breaking new ground by localizing AI technology for millions of Swahili speakers. Its development is pivotal in making advanced AI tools accessible and relevant to the East and Southern African communities.</a:t>
            </a:r>
          </a:p>
          <a:p>
            <a:pPr algn="l">
              <a:buFont typeface="Wingdings" panose="05000000000000000000" pitchFamily="2" charset="2"/>
              <a:buChar char="q"/>
            </a:pPr>
            <a:r>
              <a:rPr lang="en-US" b="1" i="0" dirty="0">
                <a:solidFill>
                  <a:srgbClr val="0D0D0D"/>
                </a:solidFill>
                <a:effectLst/>
                <a:latin typeface="Söhne"/>
              </a:rPr>
              <a:t>Key Use Cases:</a:t>
            </a:r>
          </a:p>
          <a:p>
            <a:pPr algn="l"/>
            <a:r>
              <a:rPr lang="en-US" b="1" i="0" dirty="0">
                <a:solidFill>
                  <a:srgbClr val="0D0D0D"/>
                </a:solidFill>
                <a:effectLst/>
                <a:latin typeface="Söhne"/>
              </a:rPr>
              <a:t>Small Business Support</a:t>
            </a:r>
            <a:r>
              <a:rPr lang="en-US" b="0" i="0" dirty="0">
                <a:solidFill>
                  <a:srgbClr val="0D0D0D"/>
                </a:solidFill>
                <a:effectLst/>
                <a:latin typeface="Söhne"/>
              </a:rPr>
              <a:t>: Swahili-LLM enables small businesses to leverage AI to enhance customer service, conduct market analysis, and create local content that resonates with their target audience. </a:t>
            </a:r>
          </a:p>
          <a:p>
            <a:pPr algn="just">
              <a:buFont typeface="Arial" panose="020B0604020202020204" pitchFamily="34" charset="0"/>
              <a:buChar char="•"/>
            </a:pPr>
            <a:r>
              <a:rPr lang="en-US" b="1" i="0" dirty="0">
                <a:solidFill>
                  <a:srgbClr val="0D0D0D"/>
                </a:solidFill>
                <a:effectLst/>
                <a:latin typeface="Söhne"/>
              </a:rPr>
              <a:t>Education</a:t>
            </a:r>
            <a:r>
              <a:rPr lang="en-US" b="0" i="0" dirty="0">
                <a:solidFill>
                  <a:srgbClr val="0D0D0D"/>
                </a:solidFill>
                <a:effectLst/>
                <a:latin typeface="Söhne"/>
              </a:rPr>
              <a:t>: By providing educational content in Swahili, the model can help overcome language barriers in learning, making education more inclusive and accessible.</a:t>
            </a:r>
          </a:p>
          <a:p>
            <a:pPr algn="l">
              <a:buFont typeface="Arial" panose="020B0604020202020204" pitchFamily="34" charset="0"/>
              <a:buChar char="•"/>
            </a:pPr>
            <a:r>
              <a:rPr lang="en-US" b="1" i="0" dirty="0">
                <a:solidFill>
                  <a:srgbClr val="0D0D0D"/>
                </a:solidFill>
                <a:effectLst/>
                <a:latin typeface="Söhne"/>
              </a:rPr>
              <a:t>Public Services</a:t>
            </a:r>
            <a:r>
              <a:rPr lang="en-US" b="0" i="0" dirty="0">
                <a:solidFill>
                  <a:srgbClr val="0D0D0D"/>
                </a:solidFill>
                <a:effectLst/>
                <a:latin typeface="Söhne"/>
              </a:rPr>
              <a:t>: Government and public service applications can use Swahili-L</a:t>
            </a:r>
            <a:r>
              <a:rPr lang="en-US" dirty="0">
                <a:solidFill>
                  <a:srgbClr val="0D0D0D"/>
                </a:solidFill>
                <a:latin typeface="Söhne"/>
              </a:rPr>
              <a:t>LM</a:t>
            </a:r>
            <a:r>
              <a:rPr lang="en-US" b="0" i="0" dirty="0">
                <a:solidFill>
                  <a:srgbClr val="0D0D0D"/>
                </a:solidFill>
                <a:effectLst/>
                <a:latin typeface="Söhne"/>
              </a:rPr>
              <a:t> to develop sophisticated applications that ensure security and efficiency since it is open source.</a:t>
            </a: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3658" y="0"/>
            <a:ext cx="1152000" cy="1152000"/>
          </a:xfrm>
          <a:prstGeom prst="rect">
            <a:avLst/>
          </a:prstGeom>
        </p:spPr>
      </p:pic>
    </p:spTree>
    <p:extLst>
      <p:ext uri="{BB962C8B-B14F-4D97-AF65-F5344CB8AC3E}">
        <p14:creationId xmlns:p14="http://schemas.microsoft.com/office/powerpoint/2010/main" val="8858519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838200" y="18255"/>
            <a:ext cx="10515600" cy="1325563"/>
          </a:xfrm>
        </p:spPr>
        <p:txBody>
          <a:bodyPr/>
          <a:lstStyle/>
          <a:p>
            <a:r>
              <a:rPr lang="en-US" b="0" i="0" dirty="0">
                <a:solidFill>
                  <a:srgbClr val="0D0D0D"/>
                </a:solidFill>
                <a:effectLst/>
                <a:latin typeface="Söhne"/>
              </a:rPr>
              <a:t>Empowering Local Content and Businesses</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268405" y="1362073"/>
            <a:ext cx="11441373" cy="5257149"/>
          </a:xfrm>
        </p:spPr>
        <p:txBody>
          <a:bodyPr>
            <a:normAutofit/>
          </a:bodyPr>
          <a:lstStyle/>
          <a:p>
            <a:pPr algn="just">
              <a:buFont typeface="Wingdings" panose="05000000000000000000" pitchFamily="2" charset="2"/>
              <a:buChar char="q"/>
            </a:pPr>
            <a:r>
              <a:rPr lang="en-US" b="1" i="0" dirty="0">
                <a:solidFill>
                  <a:srgbClr val="0D0D0D"/>
                </a:solidFill>
                <a:effectLst/>
                <a:latin typeface="Söhne"/>
              </a:rPr>
              <a:t>Driving Innovation and Inclusivity:</a:t>
            </a:r>
            <a:endParaRPr lang="en-US" b="0" i="0" dirty="0">
              <a:solidFill>
                <a:srgbClr val="0D0D0D"/>
              </a:solidFill>
              <a:effectLst/>
              <a:latin typeface="Söhne"/>
            </a:endParaRPr>
          </a:p>
          <a:p>
            <a:pPr algn="just">
              <a:buFont typeface="Arial" panose="020B0604020202020204" pitchFamily="34" charset="0"/>
              <a:buChar char="•"/>
            </a:pPr>
            <a:r>
              <a:rPr lang="en-US" b="1" i="0" dirty="0">
                <a:solidFill>
                  <a:srgbClr val="0D0D0D"/>
                </a:solidFill>
                <a:effectLst/>
                <a:latin typeface="Söhne"/>
              </a:rPr>
              <a:t>Technological Advancement</a:t>
            </a:r>
            <a:r>
              <a:rPr lang="en-US" b="0" i="0" dirty="0">
                <a:solidFill>
                  <a:srgbClr val="0D0D0D"/>
                </a:solidFill>
                <a:effectLst/>
                <a:latin typeface="Söhne"/>
              </a:rPr>
              <a:t>: Swahili-LLM's sophisticated understanding of Swahili demonstrates a significant leap in AI, particularly in handling the language's nuances more efficiently than ever.</a:t>
            </a:r>
          </a:p>
          <a:p>
            <a:pPr algn="just">
              <a:buFont typeface="Arial" panose="020B0604020202020204" pitchFamily="34" charset="0"/>
              <a:buChar char="•"/>
            </a:pPr>
            <a:r>
              <a:rPr lang="en-US" b="1" i="0" dirty="0">
                <a:solidFill>
                  <a:srgbClr val="0D0D0D"/>
                </a:solidFill>
                <a:effectLst/>
                <a:latin typeface="Söhne"/>
              </a:rPr>
              <a:t>Community Empowerment</a:t>
            </a:r>
            <a:r>
              <a:rPr lang="en-US" b="0" i="0" dirty="0">
                <a:solidFill>
                  <a:srgbClr val="0D0D0D"/>
                </a:solidFill>
                <a:effectLst/>
                <a:latin typeface="Söhne"/>
              </a:rPr>
              <a:t>: This model empowers communities by enhancing digital literacy, fostering local content creation, and enabling a more inclusive digital economy.</a:t>
            </a:r>
          </a:p>
          <a:p>
            <a:pPr algn="just">
              <a:buFont typeface="Arial" panose="020B0604020202020204" pitchFamily="34" charset="0"/>
              <a:buChar char="•"/>
            </a:pPr>
            <a:endParaRPr lang="en-US" dirty="0">
              <a:solidFill>
                <a:srgbClr val="0D0D0D"/>
              </a:solidFill>
              <a:latin typeface="Söhne"/>
            </a:endParaRPr>
          </a:p>
          <a:p>
            <a:pPr algn="just">
              <a:buFont typeface="Wingdings" panose="05000000000000000000" pitchFamily="2" charset="2"/>
              <a:buChar char="v"/>
            </a:pPr>
            <a:r>
              <a:rPr lang="en-US" b="1" i="0" dirty="0">
                <a:solidFill>
                  <a:srgbClr val="0D0D0D"/>
                </a:solidFill>
                <a:effectLst/>
                <a:latin typeface="Söhne"/>
              </a:rPr>
              <a:t>The Vision:</a:t>
            </a:r>
            <a:r>
              <a:rPr lang="en-US" b="0" i="0" dirty="0">
                <a:solidFill>
                  <a:srgbClr val="0D0D0D"/>
                </a:solidFill>
                <a:effectLst/>
                <a:latin typeface="Söhne"/>
              </a:rPr>
              <a:t> </a:t>
            </a:r>
            <a:r>
              <a:rPr lang="en-US" sz="2400" b="0" i="0" dirty="0">
                <a:solidFill>
                  <a:schemeClr val="accent1"/>
                </a:solidFill>
                <a:effectLst/>
                <a:latin typeface="Söhne"/>
              </a:rPr>
              <a:t>Our vision with Swahili-LLM is to create a tool and ignite a movement towards more linguistically inclusive technologies. We aim to inspire innovation that respects and uplifts local cultures and languages, making technology a true enabler of progress for all.</a:t>
            </a: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13658" y="0"/>
            <a:ext cx="1152000" cy="1152000"/>
          </a:xfrm>
          <a:prstGeom prst="rect">
            <a:avLst/>
          </a:prstGeom>
        </p:spPr>
      </p:pic>
    </p:spTree>
    <p:extLst>
      <p:ext uri="{BB962C8B-B14F-4D97-AF65-F5344CB8AC3E}">
        <p14:creationId xmlns:p14="http://schemas.microsoft.com/office/powerpoint/2010/main" val="4172824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45F9FD-70A1-881C-26E4-BC995F6A7FCF}"/>
              </a:ext>
            </a:extLst>
          </p:cNvPr>
          <p:cNvSpPr/>
          <p:nvPr/>
        </p:nvSpPr>
        <p:spPr>
          <a:xfrm>
            <a:off x="0" y="2379622"/>
            <a:ext cx="12191999" cy="4478377"/>
          </a:xfrm>
          <a:prstGeom prst="rect">
            <a:avLst/>
          </a:prstGeom>
        </p:spPr>
        <p:style>
          <a:lnRef idx="1">
            <a:schemeClr val="accent3"/>
          </a:lnRef>
          <a:fillRef idx="2">
            <a:schemeClr val="accent3"/>
          </a:fillRef>
          <a:effectRef idx="1">
            <a:schemeClr val="accent3"/>
          </a:effectRef>
          <a:fontRef idx="minor">
            <a:schemeClr val="dk1"/>
          </a:fontRef>
        </p:style>
        <p:txBody>
          <a:bodyPr rtlCol="0" anchor="ctr"/>
          <a:lstStyle/>
          <a:p>
            <a:endParaRPr lang="en-US" sz="2800" b="1" dirty="0">
              <a:solidFill>
                <a:srgbClr val="0D0D0D"/>
              </a:solidFill>
              <a:latin typeface="Söhne"/>
            </a:endParaRPr>
          </a:p>
        </p:txBody>
      </p:sp>
      <p:sp>
        <p:nvSpPr>
          <p:cNvPr id="8" name="Rectangle 7">
            <a:extLst>
              <a:ext uri="{FF2B5EF4-FFF2-40B4-BE49-F238E27FC236}">
                <a16:creationId xmlns:a16="http://schemas.microsoft.com/office/drawing/2014/main" id="{072D404C-D4BF-0885-A66A-BC5C5F17AEB1}"/>
              </a:ext>
            </a:extLst>
          </p:cNvPr>
          <p:cNvSpPr/>
          <p:nvPr/>
        </p:nvSpPr>
        <p:spPr>
          <a:xfrm>
            <a:off x="3059374" y="2792104"/>
            <a:ext cx="6105098" cy="636896"/>
          </a:xfrm>
          <a:prstGeom prst="rect">
            <a:avLst/>
          </a:prstGeom>
          <a:solidFill>
            <a:schemeClr val="accent3">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US" sz="2800" b="1" dirty="0">
              <a:solidFill>
                <a:srgbClr val="0D0D0D"/>
              </a:solidFill>
              <a:latin typeface="Söhne"/>
            </a:endParaRPr>
          </a:p>
        </p:txBody>
      </p:sp>
      <p:sp>
        <p:nvSpPr>
          <p:cNvPr id="6" name="Rectangle 5">
            <a:extLst>
              <a:ext uri="{FF2B5EF4-FFF2-40B4-BE49-F238E27FC236}">
                <a16:creationId xmlns:a16="http://schemas.microsoft.com/office/drawing/2014/main" id="{644C5382-457C-B8CC-DFD5-EEA9DB244DE6}"/>
              </a:ext>
            </a:extLst>
          </p:cNvPr>
          <p:cNvSpPr/>
          <p:nvPr/>
        </p:nvSpPr>
        <p:spPr>
          <a:xfrm>
            <a:off x="68240" y="4972334"/>
            <a:ext cx="6105098" cy="1023582"/>
          </a:xfrm>
          <a:prstGeom prst="rect">
            <a:avLst/>
          </a:prstGeom>
          <a:solidFill>
            <a:schemeClr val="tx2">
              <a:lumMod val="40000"/>
              <a:lumOff val="60000"/>
            </a:schemeClr>
          </a:solidFill>
          <a:ln>
            <a:solidFill>
              <a:schemeClr val="tx2">
                <a:lumMod val="40000"/>
                <a:lumOff val="60000"/>
              </a:schemeClr>
            </a:solidFill>
            <a:prstDash val="sysDo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9BF7CA-1307-F475-46A7-B25EFFBB58BE}"/>
              </a:ext>
            </a:extLst>
          </p:cNvPr>
          <p:cNvSpPr>
            <a:spLocks noGrp="1"/>
          </p:cNvSpPr>
          <p:nvPr>
            <p:ph type="title"/>
          </p:nvPr>
        </p:nvSpPr>
        <p:spPr>
          <a:xfrm>
            <a:off x="0" y="4608"/>
            <a:ext cx="12192000" cy="1133745"/>
          </a:xfrm>
        </p:spPr>
        <p:style>
          <a:lnRef idx="2">
            <a:schemeClr val="accent1">
              <a:shade val="15000"/>
            </a:schemeClr>
          </a:lnRef>
          <a:fillRef idx="1">
            <a:schemeClr val="accent1"/>
          </a:fillRef>
          <a:effectRef idx="0">
            <a:schemeClr val="accent1"/>
          </a:effectRef>
          <a:fontRef idx="minor">
            <a:schemeClr val="lt1"/>
          </a:fontRef>
        </p:style>
        <p:txBody>
          <a:bodyPr/>
          <a:lstStyle/>
          <a:p>
            <a:r>
              <a:rPr lang="en-GB" dirty="0">
                <a:solidFill>
                  <a:srgbClr val="0D0D0D"/>
                </a:solidFill>
                <a:latin typeface="Söhne"/>
              </a:rPr>
              <a:t>Technical</a:t>
            </a:r>
            <a:r>
              <a:rPr lang="en-US" dirty="0">
                <a:solidFill>
                  <a:srgbClr val="0D0D0D"/>
                </a:solidFill>
                <a:latin typeface="Söhne"/>
              </a:rPr>
              <a:t> Part of LLM</a:t>
            </a:r>
            <a:endParaRPr lang="en-US" dirty="0"/>
          </a:p>
        </p:txBody>
      </p:sp>
      <p:sp>
        <p:nvSpPr>
          <p:cNvPr id="3" name="Content Placeholder 2">
            <a:extLst>
              <a:ext uri="{FF2B5EF4-FFF2-40B4-BE49-F238E27FC236}">
                <a16:creationId xmlns:a16="http://schemas.microsoft.com/office/drawing/2014/main" id="{CECCB742-07D3-6D27-96D0-E4EBC6C1D352}"/>
              </a:ext>
            </a:extLst>
          </p:cNvPr>
          <p:cNvSpPr>
            <a:spLocks noGrp="1"/>
          </p:cNvSpPr>
          <p:nvPr>
            <p:ph idx="1"/>
          </p:nvPr>
        </p:nvSpPr>
        <p:spPr>
          <a:xfrm>
            <a:off x="0" y="2365976"/>
            <a:ext cx="12191999" cy="4492023"/>
          </a:xfrm>
        </p:spPr>
        <p:txBody>
          <a:bodyPr>
            <a:normAutofit/>
          </a:bodyPr>
          <a:lstStyle/>
          <a:p>
            <a:pPr marL="0" indent="0" algn="ctr">
              <a:buNone/>
            </a:pPr>
            <a:endParaRPr lang="en-US" dirty="0"/>
          </a:p>
          <a:p>
            <a:pPr marL="0" indent="0" algn="ctr">
              <a:buNone/>
            </a:pPr>
            <a:r>
              <a:rPr lang="en-US" sz="3200" b="1" dirty="0"/>
              <a:t>Procedure for creating your LLMs</a:t>
            </a:r>
          </a:p>
          <a:p>
            <a:pPr marL="0" indent="0" algn="ctr">
              <a:buNone/>
            </a:pPr>
            <a:endParaRPr lang="en-US" dirty="0"/>
          </a:p>
          <a:p>
            <a:pPr marL="514350" indent="-514350" algn="just">
              <a:buFont typeface="+mj-lt"/>
              <a:buAutoNum type="arabicPeriod"/>
            </a:pPr>
            <a:r>
              <a:rPr lang="en-US" b="1" dirty="0">
                <a:solidFill>
                  <a:srgbClr val="0D0D0D"/>
                </a:solidFill>
                <a:latin typeface="Söhne"/>
              </a:rPr>
              <a:t>Vocabulary Expansion</a:t>
            </a:r>
          </a:p>
          <a:p>
            <a:pPr marL="514350" indent="-514350" algn="just">
              <a:buFont typeface="+mj-lt"/>
              <a:buAutoNum type="arabicPeriod"/>
            </a:pPr>
            <a:r>
              <a:rPr lang="en-US" b="1" dirty="0">
                <a:solidFill>
                  <a:srgbClr val="0D0D0D"/>
                </a:solidFill>
                <a:latin typeface="Söhne"/>
              </a:rPr>
              <a:t>Continue the Pretraining Foundation Model</a:t>
            </a:r>
          </a:p>
          <a:p>
            <a:pPr marL="514350" indent="-514350" algn="just">
              <a:buFont typeface="+mj-lt"/>
              <a:buAutoNum type="arabicPeriod"/>
            </a:pPr>
            <a:r>
              <a:rPr lang="en-US" b="1" dirty="0">
                <a:solidFill>
                  <a:srgbClr val="0D0D0D"/>
                </a:solidFill>
                <a:latin typeface="Söhne"/>
              </a:rPr>
              <a:t>Finetuning for Instruction Following</a:t>
            </a:r>
          </a:p>
          <a:p>
            <a:pPr marL="514350" indent="-514350" algn="just">
              <a:buFont typeface="+mj-lt"/>
              <a:buAutoNum type="arabicPeriod"/>
            </a:pPr>
            <a:r>
              <a:rPr lang="en-US" b="1" dirty="0">
                <a:solidFill>
                  <a:srgbClr val="0D0D0D"/>
                </a:solidFill>
                <a:latin typeface="Söhne"/>
              </a:rPr>
              <a:t>Finetuning for Model Alignment </a:t>
            </a:r>
          </a:p>
          <a:p>
            <a:pPr marL="514350" indent="-514350" algn="just">
              <a:buFont typeface="+mj-lt"/>
              <a:buAutoNum type="arabicPeriod"/>
            </a:pPr>
            <a:r>
              <a:rPr lang="en-US" b="1" dirty="0">
                <a:solidFill>
                  <a:srgbClr val="0D0D0D"/>
                </a:solidFill>
                <a:latin typeface="Söhne"/>
              </a:rPr>
              <a:t>Low-Rank Adaptation (</a:t>
            </a:r>
            <a:r>
              <a:rPr lang="en-US" b="1" dirty="0" err="1">
                <a:solidFill>
                  <a:srgbClr val="0D0D0D"/>
                </a:solidFill>
                <a:latin typeface="Söhne"/>
              </a:rPr>
              <a:t>LoRA</a:t>
            </a:r>
            <a:r>
              <a:rPr lang="en-US" b="1" dirty="0">
                <a:solidFill>
                  <a:srgbClr val="0D0D0D"/>
                </a:solidFill>
                <a:latin typeface="Söhne"/>
              </a:rPr>
              <a:t>)</a:t>
            </a:r>
          </a:p>
          <a:p>
            <a:pPr marL="0" indent="0" algn="just">
              <a:buNone/>
            </a:pPr>
            <a:endParaRPr lang="en-US" dirty="0">
              <a:solidFill>
                <a:srgbClr val="0D0D0D"/>
              </a:solidFill>
              <a:latin typeface="Söhne"/>
            </a:endParaRPr>
          </a:p>
          <a:p>
            <a:pPr algn="just"/>
            <a:endParaRPr lang="en-US" dirty="0"/>
          </a:p>
        </p:txBody>
      </p:sp>
      <p:pic>
        <p:nvPicPr>
          <p:cNvPr id="4" name="Picture 3">
            <a:extLst>
              <a:ext uri="{FF2B5EF4-FFF2-40B4-BE49-F238E27FC236}">
                <a16:creationId xmlns:a16="http://schemas.microsoft.com/office/drawing/2014/main" id="{5184F7D6-01D0-AA53-FF45-78907C4C53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36487" y="0"/>
            <a:ext cx="1152000" cy="1152000"/>
          </a:xfrm>
          <a:prstGeom prst="rect">
            <a:avLst/>
          </a:prstGeom>
        </p:spPr>
      </p:pic>
      <p:sp>
        <p:nvSpPr>
          <p:cNvPr id="5" name="TextBox 4">
            <a:extLst>
              <a:ext uri="{FF2B5EF4-FFF2-40B4-BE49-F238E27FC236}">
                <a16:creationId xmlns:a16="http://schemas.microsoft.com/office/drawing/2014/main" id="{CEA49FAC-8DA6-D4A5-3BA9-93D36A7E60C8}"/>
              </a:ext>
            </a:extLst>
          </p:cNvPr>
          <p:cNvSpPr txBox="1"/>
          <p:nvPr/>
        </p:nvSpPr>
        <p:spPr>
          <a:xfrm>
            <a:off x="0" y="1152000"/>
            <a:ext cx="12192000" cy="1200329"/>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pPr algn="just"/>
            <a:r>
              <a:rPr lang="en-US" b="1" i="1" dirty="0"/>
              <a:t>Prompting and RAG are equivalent to feature engineering (data augmentation, to be exact) in the traditional ML paradigm while finetuning and pretraining are equivalent to model training. So, all three are needed for the best results. </a:t>
            </a:r>
          </a:p>
          <a:p>
            <a:r>
              <a:rPr lang="en-US" dirty="0">
                <a:solidFill>
                  <a:srgbClr val="0070C0"/>
                </a:solidFill>
              </a:rPr>
              <a:t>Andriy </a:t>
            </a:r>
            <a:r>
              <a:rPr lang="en-US" dirty="0" err="1">
                <a:solidFill>
                  <a:srgbClr val="0070C0"/>
                </a:solidFill>
              </a:rPr>
              <a:t>Burkov</a:t>
            </a:r>
            <a:r>
              <a:rPr lang="en-US" dirty="0">
                <a:solidFill>
                  <a:srgbClr val="0070C0"/>
                </a:solidFill>
              </a:rPr>
              <a:t> </a:t>
            </a:r>
          </a:p>
          <a:p>
            <a:r>
              <a:rPr lang="en-US" dirty="0" err="1">
                <a:solidFill>
                  <a:schemeClr val="accent6"/>
                </a:solidFill>
              </a:rPr>
              <a:t>TalentNeuron</a:t>
            </a:r>
            <a:endParaRPr lang="en-US" dirty="0">
              <a:solidFill>
                <a:schemeClr val="accent6"/>
              </a:solidFill>
            </a:endParaRPr>
          </a:p>
        </p:txBody>
      </p:sp>
      <p:sp>
        <p:nvSpPr>
          <p:cNvPr id="7" name="Rectangle 6">
            <a:extLst>
              <a:ext uri="{FF2B5EF4-FFF2-40B4-BE49-F238E27FC236}">
                <a16:creationId xmlns:a16="http://schemas.microsoft.com/office/drawing/2014/main" id="{B74B28B3-7DC9-1133-BD16-780CCD48A249}"/>
              </a:ext>
            </a:extLst>
          </p:cNvPr>
          <p:cNvSpPr/>
          <p:nvPr/>
        </p:nvSpPr>
        <p:spPr>
          <a:xfrm>
            <a:off x="6173338" y="5161128"/>
            <a:ext cx="4403677" cy="6368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GB" sz="2800" b="1" dirty="0">
                <a:solidFill>
                  <a:srgbClr val="0D0D0D"/>
                </a:solidFill>
                <a:latin typeface="Söhne"/>
              </a:rPr>
              <a:t>Advance Finetuning </a:t>
            </a:r>
            <a:endParaRPr lang="en-US" sz="2800" b="1" dirty="0">
              <a:solidFill>
                <a:srgbClr val="0D0D0D"/>
              </a:solidFill>
              <a:latin typeface="Söhne"/>
            </a:endParaRPr>
          </a:p>
        </p:txBody>
      </p:sp>
    </p:spTree>
    <p:extLst>
      <p:ext uri="{BB962C8B-B14F-4D97-AF65-F5344CB8AC3E}">
        <p14:creationId xmlns:p14="http://schemas.microsoft.com/office/powerpoint/2010/main" val="14310661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3323</TotalTime>
  <Words>1257</Words>
  <Application>Microsoft Office PowerPoint</Application>
  <PresentationFormat>Widescreen</PresentationFormat>
  <Paragraphs>171</Paragraphs>
  <Slides>17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Söhne</vt:lpstr>
      <vt:lpstr>Times New Roman</vt:lpstr>
      <vt:lpstr>Wingdings</vt:lpstr>
      <vt:lpstr>Office Theme</vt:lpstr>
      <vt:lpstr>Swahili - LLM</vt:lpstr>
      <vt:lpstr>Politics Part of LLM</vt:lpstr>
      <vt:lpstr>Bridging Language Gaps in AI</vt:lpstr>
      <vt:lpstr>Swahili-LLM</vt:lpstr>
      <vt:lpstr>Swahili-LLM: Why Swahili LLM</vt:lpstr>
      <vt:lpstr>Please share your slides and codes</vt:lpstr>
      <vt:lpstr>Empowering Local Content and Businesses</vt:lpstr>
      <vt:lpstr>Empowering Local Content and Businesses</vt:lpstr>
      <vt:lpstr>Technical Part of LLM</vt:lpstr>
      <vt:lpstr>Vocabulary Expansion</vt:lpstr>
      <vt:lpstr>Vocabulary Expansion</vt:lpstr>
      <vt:lpstr>Continue the Pretraining Foundation Model</vt:lpstr>
      <vt:lpstr>Finetuning for Instruction Following </vt:lpstr>
      <vt:lpstr>Technique Finetuning</vt:lpstr>
      <vt:lpstr>What are the best Foundation Model</vt:lpstr>
      <vt:lpstr>Current Swahili Benchmark</vt:lpstr>
      <vt:lpstr>Hackathon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Swahili - LLaMA</dc:title>
  <dc:creator>Michael Mollel</dc:creator>
  <cp:lastModifiedBy>Michael Mollel</cp:lastModifiedBy>
  <cp:revision>10</cp:revision>
  <dcterms:created xsi:type="dcterms:W3CDTF">2024-03-17T21:29:48Z</dcterms:created>
  <dcterms:modified xsi:type="dcterms:W3CDTF">2024-04-29T07:04:05Z</dcterms:modified>
</cp:coreProperties>
</file>

<file path=docProps/thumbnail.jpeg>
</file>